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9" r:id="rId4"/>
    <p:sldId id="271" r:id="rId5"/>
    <p:sldId id="262" r:id="rId6"/>
    <p:sldId id="270" r:id="rId7"/>
    <p:sldId id="265" r:id="rId8"/>
    <p:sldId id="268" r:id="rId9"/>
    <p:sldId id="266" r:id="rId10"/>
    <p:sldId id="274" r:id="rId11"/>
    <p:sldId id="263" r:id="rId12"/>
    <p:sldId id="264" r:id="rId13"/>
    <p:sldId id="272" r:id="rId14"/>
    <p:sldId id="269" r:id="rId15"/>
    <p:sldId id="273" r:id="rId16"/>
    <p:sldId id="260" r:id="rId17"/>
    <p:sldId id="275"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ULE, Zoe" initials="YZ"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86" autoAdjust="0"/>
    <p:restoredTop sz="78089" autoAdjust="0"/>
  </p:normalViewPr>
  <p:slideViewPr>
    <p:cSldViewPr>
      <p:cViewPr varScale="1">
        <p:scale>
          <a:sx n="117" d="100"/>
          <a:sy n="117" d="100"/>
        </p:scale>
        <p:origin x="-14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SCO8834FSH018.res.eq.edu.au\C2C_Data\_GEOGRAPHY\Year_06\Year_06_Unit%201\Writing\Level%202\Planning\short%20Response%20Exam%20Data.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AU" sz="1200" dirty="0" smtClean="0">
                <a:latin typeface="Arial" panose="020B0604020202020204" pitchFamily="34" charset="0"/>
                <a:cs typeface="Arial" panose="020B0604020202020204" pitchFamily="34" charset="0"/>
              </a:rPr>
              <a:t>Ethnic composition of Singapore’s population,</a:t>
            </a:r>
            <a:r>
              <a:rPr lang="en-AU" sz="1200" baseline="0" dirty="0" smtClean="0">
                <a:latin typeface="Arial" panose="020B0604020202020204" pitchFamily="34" charset="0"/>
                <a:cs typeface="Arial" panose="020B0604020202020204" pitchFamily="34" charset="0"/>
              </a:rPr>
              <a:t> 2012</a:t>
            </a:r>
            <a:endParaRPr lang="en-AU" sz="1200" dirty="0">
              <a:latin typeface="Arial" panose="020B0604020202020204" pitchFamily="34" charset="0"/>
              <a:cs typeface="Arial" panose="020B0604020202020204" pitchFamily="34" charset="0"/>
            </a:endParaRPr>
          </a:p>
        </c:rich>
      </c:tx>
      <c:layout>
        <c:manualLayout>
          <c:xMode val="edge"/>
          <c:yMode val="edge"/>
          <c:x val="1.5940750173057697E-2"/>
          <c:y val="8.0600198581119182E-3"/>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9214916291352244E-2"/>
          <c:y val="0.21161010954963211"/>
          <c:w val="0.63145676121456595"/>
          <c:h val="0.78634029721164567"/>
        </c:manualLayout>
      </c:layout>
      <c:pie3DChart>
        <c:varyColors val="1"/>
        <c:ser>
          <c:idx val="0"/>
          <c:order val="0"/>
          <c:explosion val="25"/>
          <c:dLbls>
            <c:dLbl>
              <c:idx val="0"/>
              <c:layout>
                <c:manualLayout>
                  <c:x val="-4.0444006999125108E-3"/>
                  <c:y val="8.0868328958880145E-2"/>
                </c:manualLayout>
              </c:layout>
              <c:tx>
                <c:rich>
                  <a:bodyPr/>
                  <a:lstStyle/>
                  <a:p>
                    <a:r>
                      <a:rPr lang="en-US" sz="1400" dirty="0">
                        <a:latin typeface="Arial" pitchFamily="34" charset="0"/>
                        <a:cs typeface="Arial" pitchFamily="34" charset="0"/>
                      </a:rPr>
                      <a:t>Chinese</a:t>
                    </a:r>
                  </a:p>
                  <a:p>
                    <a:r>
                      <a:rPr lang="en-US" sz="1400" dirty="0">
                        <a:latin typeface="Arial" pitchFamily="34" charset="0"/>
                        <a:cs typeface="Arial" pitchFamily="34" charset="0"/>
                      </a:rPr>
                      <a:t>74%</a:t>
                    </a:r>
                    <a:endParaRPr lang="en-US" dirty="0"/>
                  </a:p>
                </c:rich>
              </c:tx>
              <c:dLblPos val="bestFit"/>
              <c:showLegendKey val="0"/>
              <c:showVal val="0"/>
              <c:showCatName val="0"/>
              <c:showSerName val="0"/>
              <c:showPercent val="0"/>
              <c:showBubbleSize val="0"/>
            </c:dLbl>
            <c:dLbl>
              <c:idx val="1"/>
              <c:layout>
                <c:manualLayout>
                  <c:x val="-6.4960629921259849E-5"/>
                  <c:y val="-3.4496208807232427E-2"/>
                </c:manualLayout>
              </c:layout>
              <c:tx>
                <c:rich>
                  <a:bodyPr/>
                  <a:lstStyle/>
                  <a:p>
                    <a:r>
                      <a:rPr lang="en-US" sz="1400" dirty="0">
                        <a:latin typeface="Arial" pitchFamily="34" charset="0"/>
                        <a:cs typeface="Arial" pitchFamily="34" charset="0"/>
                      </a:rPr>
                      <a:t>Malays </a:t>
                    </a:r>
                  </a:p>
                  <a:p>
                    <a:r>
                      <a:rPr lang="en-US" sz="1400" dirty="0">
                        <a:latin typeface="Arial" pitchFamily="34" charset="0"/>
                        <a:cs typeface="Arial" pitchFamily="34" charset="0"/>
                      </a:rPr>
                      <a:t>14%</a:t>
                    </a:r>
                    <a:endParaRPr lang="en-US" dirty="0"/>
                  </a:p>
                </c:rich>
              </c:tx>
              <c:dLblPos val="bestFit"/>
              <c:showLegendKey val="0"/>
              <c:showVal val="0"/>
              <c:showCatName val="0"/>
              <c:showSerName val="0"/>
              <c:showPercent val="0"/>
              <c:showBubbleSize val="0"/>
            </c:dLbl>
            <c:dLbl>
              <c:idx val="2"/>
              <c:layout>
                <c:manualLayout>
                  <c:x val="3.0579615048118985E-3"/>
                  <c:y val="-3.8355570137066197E-2"/>
                </c:manualLayout>
              </c:layout>
              <c:tx>
                <c:rich>
                  <a:bodyPr/>
                  <a:lstStyle/>
                  <a:p>
                    <a:r>
                      <a:rPr lang="en-US" sz="1400" dirty="0">
                        <a:latin typeface="Arial" pitchFamily="34" charset="0"/>
                        <a:cs typeface="Arial" pitchFamily="34" charset="0"/>
                      </a:rPr>
                      <a:t>Indians</a:t>
                    </a:r>
                  </a:p>
                  <a:p>
                    <a:r>
                      <a:rPr lang="en-US" sz="1400" dirty="0">
                        <a:latin typeface="Arial" pitchFamily="34" charset="0"/>
                        <a:cs typeface="Arial" pitchFamily="34" charset="0"/>
                      </a:rPr>
                      <a:t>9%</a:t>
                    </a:r>
                    <a:endParaRPr lang="en-US" dirty="0"/>
                  </a:p>
                </c:rich>
              </c:tx>
              <c:dLblPos val="bestFit"/>
              <c:showLegendKey val="0"/>
              <c:showVal val="0"/>
              <c:showCatName val="0"/>
              <c:showSerName val="0"/>
              <c:showPercent val="0"/>
              <c:showBubbleSize val="0"/>
            </c:dLbl>
            <c:dLbl>
              <c:idx val="3"/>
              <c:layout>
                <c:manualLayout>
                  <c:x val="1.411832895888014E-2"/>
                  <c:y val="-2.4577500729075531E-2"/>
                </c:manualLayout>
              </c:layout>
              <c:tx>
                <c:rich>
                  <a:bodyPr/>
                  <a:lstStyle/>
                  <a:p>
                    <a:r>
                      <a:rPr lang="en-US" sz="1400" dirty="0">
                        <a:latin typeface="Arial" pitchFamily="34" charset="0"/>
                        <a:cs typeface="Arial" pitchFamily="34" charset="0"/>
                      </a:rPr>
                      <a:t>Others</a:t>
                    </a:r>
                  </a:p>
                  <a:p>
                    <a:r>
                      <a:rPr lang="en-US" sz="1400" dirty="0">
                        <a:latin typeface="Arial" pitchFamily="34" charset="0"/>
                        <a:cs typeface="Arial" pitchFamily="34" charset="0"/>
                      </a:rPr>
                      <a:t>3%</a:t>
                    </a:r>
                    <a:endParaRPr lang="en-US" dirty="0"/>
                  </a:p>
                </c:rich>
              </c:tx>
              <c:dLblPos val="bestFit"/>
              <c:showLegendKey val="0"/>
              <c:showVal val="0"/>
              <c:showCatName val="0"/>
              <c:showSerName val="0"/>
              <c:showPercent val="0"/>
              <c:showBubbleSize val="0"/>
            </c:dLbl>
            <c:txPr>
              <a:bodyPr/>
              <a:lstStyle/>
              <a:p>
                <a:pPr>
                  <a:defRPr sz="1400">
                    <a:latin typeface="Arial" pitchFamily="34" charset="0"/>
                    <a:cs typeface="Arial" pitchFamily="34" charset="0"/>
                  </a:defRPr>
                </a:pPr>
                <a:endParaRPr lang="en-US"/>
              </a:p>
            </c:txPr>
            <c:showLegendKey val="0"/>
            <c:showVal val="0"/>
            <c:showCatName val="0"/>
            <c:showSerName val="0"/>
            <c:showPercent val="1"/>
            <c:showBubbleSize val="0"/>
            <c:showLeaderLines val="1"/>
          </c:dLbls>
          <c:cat>
            <c:strRef>
              <c:f>Sheet1!$B$38:$E$38</c:f>
              <c:strCache>
                <c:ptCount val="4"/>
                <c:pt idx="0">
                  <c:v>Chinese</c:v>
                </c:pt>
                <c:pt idx="1">
                  <c:v>Malays</c:v>
                </c:pt>
                <c:pt idx="2">
                  <c:v>Indians</c:v>
                </c:pt>
                <c:pt idx="3">
                  <c:v>Others </c:v>
                </c:pt>
              </c:strCache>
            </c:strRef>
          </c:cat>
          <c:val>
            <c:numRef>
              <c:f>Sheet1!$B$39:$E$39</c:f>
              <c:numCache>
                <c:formatCode>General</c:formatCode>
                <c:ptCount val="4"/>
                <c:pt idx="0">
                  <c:v>74.2</c:v>
                </c:pt>
                <c:pt idx="1">
                  <c:v>13.3</c:v>
                </c:pt>
                <c:pt idx="2">
                  <c:v>9.1999999999999993</c:v>
                </c:pt>
                <c:pt idx="3">
                  <c:v>3.3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3414471041679141"/>
          <c:y val="8.5675789826414467E-2"/>
          <c:w val="0.24049243917712271"/>
          <c:h val="0.28895360979050733"/>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solidFill>
      <a:schemeClr val="accent3">
        <a:lumMod val="40000"/>
        <a:lumOff val="60000"/>
      </a:schemeClr>
    </a:solidFill>
    <a:ln w="9525">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AU" sz="2160" b="1" i="0" u="none" strike="noStrike" kern="1200" baseline="0" dirty="0" smtClean="0">
                <a:solidFill>
                  <a:prstClr val="black"/>
                </a:solidFill>
                <a:latin typeface="+mn-lt"/>
                <a:ea typeface="+mn-ea"/>
                <a:cs typeface="+mn-cs"/>
              </a:defRPr>
            </a:pPr>
            <a:r>
              <a:rPr lang="en-US" sz="2160" b="1" i="0" u="none" strike="noStrike" kern="1200" baseline="0" dirty="0" smtClean="0">
                <a:solidFill>
                  <a:prstClr val="black"/>
                </a:solidFill>
                <a:latin typeface="+mn-lt"/>
                <a:ea typeface="+mn-ea"/>
                <a:cs typeface="+mn-cs"/>
              </a:rPr>
              <a:t>Languages </a:t>
            </a:r>
            <a:r>
              <a:rPr lang="en-AU" sz="2160" b="1" i="0" u="none" strike="noStrike" kern="1200" baseline="0" dirty="0" smtClean="0">
                <a:solidFill>
                  <a:prstClr val="black"/>
                </a:solidFill>
                <a:latin typeface="+mn-lt"/>
                <a:ea typeface="+mn-ea"/>
                <a:cs typeface="+mn-cs"/>
              </a:rPr>
              <a:t>(official, % population) </a:t>
            </a:r>
          </a:p>
        </c:rich>
      </c:tx>
      <c:layout>
        <c:manualLayout>
          <c:xMode val="edge"/>
          <c:yMode val="edge"/>
          <c:x val="0.12393129678234666"/>
          <c:y val="3.0866359269839369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Languages</c:v>
                </c:pt>
              </c:strCache>
            </c:strRef>
          </c:tx>
          <c:dLbls>
            <c:dLbl>
              <c:idx val="2"/>
              <c:layout>
                <c:manualLayout>
                  <c:x val="0.20036676470016734"/>
                  <c:y val="8.2318955948123468E-2"/>
                </c:manualLayout>
              </c:layout>
              <c:dLblPos val="bestFit"/>
              <c:showLegendKey val="0"/>
              <c:showVal val="0"/>
              <c:showCatName val="1"/>
              <c:showSerName val="0"/>
              <c:showPercent val="1"/>
              <c:showBubbleSize val="0"/>
              <c:separator> </c:separator>
            </c:dLbl>
            <c:dLblPos val="bestFit"/>
            <c:showLegendKey val="0"/>
            <c:showVal val="0"/>
            <c:showCatName val="1"/>
            <c:showSerName val="0"/>
            <c:showPercent val="1"/>
            <c:showBubbleSize val="0"/>
            <c:separator> </c:separator>
            <c:showLeaderLines val="1"/>
          </c:dLbls>
          <c:cat>
            <c:strRef>
              <c:f>Sheet1!$A$2:$A$5</c:f>
              <c:strCache>
                <c:ptCount val="4"/>
                <c:pt idx="0">
                  <c:v>Mandarin</c:v>
                </c:pt>
                <c:pt idx="1">
                  <c:v>English</c:v>
                </c:pt>
                <c:pt idx="2">
                  <c:v>Malay</c:v>
                </c:pt>
                <c:pt idx="3">
                  <c:v>Tamil</c:v>
                </c:pt>
              </c:strCache>
            </c:strRef>
          </c:cat>
          <c:val>
            <c:numRef>
              <c:f>Sheet1!$B$2:$B$5</c:f>
              <c:numCache>
                <c:formatCode>0.0%</c:formatCode>
                <c:ptCount val="4"/>
                <c:pt idx="0">
                  <c:v>0.35</c:v>
                </c:pt>
                <c:pt idx="1">
                  <c:v>0.23</c:v>
                </c:pt>
                <c:pt idx="2">
                  <c:v>0.14099999999999999</c:v>
                </c:pt>
                <c:pt idx="3">
                  <c:v>3.2000000000000001E-2</c:v>
                </c:pt>
              </c:numCache>
            </c:numRef>
          </c:val>
        </c:ser>
        <c:dLbls>
          <c:showLegendKey val="0"/>
          <c:showVal val="0"/>
          <c:showCatName val="0"/>
          <c:showSerName val="0"/>
          <c:showPercent val="0"/>
          <c:showBubbleSize val="0"/>
          <c:showLeaderLines val="1"/>
        </c:dLbls>
      </c:pie3DChart>
    </c:plotArea>
    <c:plotVisOnly val="1"/>
    <c:dispBlanksAs val="gap"/>
    <c:showDLblsOverMax val="0"/>
  </c:chart>
  <c:spPr>
    <a:solidFill>
      <a:schemeClr val="accent3">
        <a:lumMod val="40000"/>
        <a:lumOff val="60000"/>
      </a:schemeClr>
    </a:solidFill>
    <a:ln>
      <a:solidFill>
        <a:schemeClr val="tx1"/>
      </a:solid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1800" dirty="0" smtClean="0">
                <a:latin typeface="Arial" panose="020B0604020202020204" pitchFamily="34" charset="0"/>
                <a:cs typeface="Arial" panose="020B0604020202020204" pitchFamily="34" charset="0"/>
              </a:rPr>
              <a:t>Religions (%</a:t>
            </a:r>
            <a:r>
              <a:rPr lang="en-US" sz="1800" baseline="0" dirty="0" smtClean="0">
                <a:latin typeface="Arial" panose="020B0604020202020204" pitchFamily="34" charset="0"/>
                <a:cs typeface="Arial" panose="020B0604020202020204" pitchFamily="34" charset="0"/>
              </a:rPr>
              <a:t> population)</a:t>
            </a:r>
            <a:endParaRPr lang="en-US" sz="1800" dirty="0">
              <a:latin typeface="Arial" panose="020B0604020202020204" pitchFamily="34" charset="0"/>
              <a:cs typeface="Arial" panose="020B0604020202020204" pitchFamily="34" charset="0"/>
            </a:endParaRPr>
          </a:p>
        </c:rich>
      </c:tx>
      <c:layout>
        <c:manualLayout>
          <c:xMode val="edge"/>
          <c:yMode val="edge"/>
          <c:x val="0.19121007627504991"/>
          <c:y val="1.8462870372344585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0636220214115821E-2"/>
          <c:y val="0.17266348220543001"/>
          <c:w val="0.93368864187504064"/>
          <c:h val="0.82733659440906004"/>
        </c:manualLayout>
      </c:layout>
      <c:pie3DChart>
        <c:varyColors val="1"/>
        <c:ser>
          <c:idx val="0"/>
          <c:order val="0"/>
          <c:tx>
            <c:strRef>
              <c:f>Sheet1!$B$1</c:f>
              <c:strCache>
                <c:ptCount val="1"/>
                <c:pt idx="0">
                  <c:v>Religions</c:v>
                </c:pt>
              </c:strCache>
            </c:strRef>
          </c:tx>
          <c:dLbls>
            <c:dLbl>
              <c:idx val="0"/>
              <c:layout/>
              <c:tx>
                <c:rich>
                  <a:bodyPr/>
                  <a:lstStyle/>
                  <a:p>
                    <a:r>
                      <a:rPr lang="en-US" dirty="0"/>
                      <a:t>Buddhist </a:t>
                    </a:r>
                    <a:r>
                      <a:rPr lang="en-US" dirty="0" smtClean="0"/>
                      <a:t>42.5%</a:t>
                    </a:r>
                    <a:endParaRPr lang="en-US" dirty="0"/>
                  </a:p>
                </c:rich>
              </c:tx>
              <c:showLegendKey val="0"/>
              <c:showVal val="1"/>
              <c:showCatName val="1"/>
              <c:showSerName val="0"/>
              <c:showPercent val="0"/>
              <c:showBubbleSize val="0"/>
              <c:separator> </c:separator>
            </c:dLbl>
            <c:dLbl>
              <c:idx val="1"/>
              <c:layout/>
              <c:tx>
                <c:rich>
                  <a:bodyPr/>
                  <a:lstStyle/>
                  <a:p>
                    <a:r>
                      <a:rPr lang="en-US" dirty="0"/>
                      <a:t>Muslim </a:t>
                    </a:r>
                    <a:r>
                      <a:rPr lang="en-US" dirty="0" smtClean="0"/>
                      <a:t>14.9%</a:t>
                    </a:r>
                    <a:endParaRPr lang="en-US" dirty="0"/>
                  </a:p>
                </c:rich>
              </c:tx>
              <c:showLegendKey val="0"/>
              <c:showVal val="1"/>
              <c:showCatName val="1"/>
              <c:showSerName val="0"/>
              <c:showPercent val="0"/>
              <c:showBubbleSize val="0"/>
              <c:separator> </c:separator>
            </c:dLbl>
            <c:dLbl>
              <c:idx val="2"/>
              <c:layout/>
              <c:tx>
                <c:rich>
                  <a:bodyPr/>
                  <a:lstStyle/>
                  <a:p>
                    <a:r>
                      <a:rPr lang="en-US" dirty="0"/>
                      <a:t>Taoist </a:t>
                    </a:r>
                    <a:r>
                      <a:rPr lang="en-US" dirty="0" smtClean="0"/>
                      <a:t>8.5%</a:t>
                    </a:r>
                    <a:endParaRPr lang="en-US" dirty="0"/>
                  </a:p>
                </c:rich>
              </c:tx>
              <c:showLegendKey val="0"/>
              <c:showVal val="1"/>
              <c:showCatName val="1"/>
              <c:showSerName val="0"/>
              <c:showPercent val="0"/>
              <c:showBubbleSize val="0"/>
              <c:separator> </c:separator>
            </c:dLbl>
            <c:dLbl>
              <c:idx val="3"/>
              <c:layout/>
              <c:tx>
                <c:rich>
                  <a:bodyPr/>
                  <a:lstStyle/>
                  <a:p>
                    <a:r>
                      <a:rPr lang="en-US" dirty="0"/>
                      <a:t>Hindu </a:t>
                    </a:r>
                    <a:r>
                      <a:rPr lang="en-US" dirty="0" smtClean="0"/>
                      <a:t>4.0%</a:t>
                    </a:r>
                    <a:endParaRPr lang="en-US" dirty="0"/>
                  </a:p>
                </c:rich>
              </c:tx>
              <c:showLegendKey val="0"/>
              <c:showVal val="1"/>
              <c:showCatName val="1"/>
              <c:showSerName val="0"/>
              <c:showPercent val="0"/>
              <c:showBubbleSize val="0"/>
              <c:separator> </c:separator>
            </c:dLbl>
            <c:dLbl>
              <c:idx val="4"/>
              <c:layout/>
              <c:tx>
                <c:rich>
                  <a:bodyPr/>
                  <a:lstStyle/>
                  <a:p>
                    <a:r>
                      <a:rPr lang="en-US" dirty="0"/>
                      <a:t>Catholic </a:t>
                    </a:r>
                    <a:r>
                      <a:rPr lang="en-US" dirty="0" smtClean="0"/>
                      <a:t>4.8%</a:t>
                    </a:r>
                    <a:endParaRPr lang="en-US" dirty="0"/>
                  </a:p>
                </c:rich>
              </c:tx>
              <c:showLegendKey val="0"/>
              <c:showVal val="1"/>
              <c:showCatName val="1"/>
              <c:showSerName val="0"/>
              <c:showPercent val="0"/>
              <c:showBubbleSize val="0"/>
              <c:separator> </c:separator>
            </c:dLbl>
            <c:dLbl>
              <c:idx val="5"/>
              <c:layout>
                <c:manualLayout>
                  <c:x val="9.8304929720452516E-2"/>
                  <c:y val="2.4780699416501423E-2"/>
                </c:manualLayout>
              </c:layout>
              <c:tx>
                <c:rich>
                  <a:bodyPr/>
                  <a:lstStyle/>
                  <a:p>
                    <a:r>
                      <a:rPr lang="en-US" dirty="0" smtClean="0"/>
                      <a:t>Other Christian religions 9.8%</a:t>
                    </a:r>
                    <a:endParaRPr lang="en-US" dirty="0"/>
                  </a:p>
                </c:rich>
              </c:tx>
              <c:showLegendKey val="0"/>
              <c:showVal val="1"/>
              <c:showCatName val="1"/>
              <c:showSerName val="0"/>
              <c:showPercent val="0"/>
              <c:showBubbleSize val="0"/>
              <c:separator> </c:separator>
            </c:dLbl>
            <c:txPr>
              <a:bodyPr/>
              <a:lstStyle/>
              <a:p>
                <a:pPr>
                  <a:defRPr sz="1400"/>
                </a:pPr>
                <a:endParaRPr lang="en-US"/>
              </a:p>
            </c:txPr>
            <c:showLegendKey val="0"/>
            <c:showVal val="1"/>
            <c:showCatName val="1"/>
            <c:showSerName val="0"/>
            <c:showPercent val="0"/>
            <c:showBubbleSize val="0"/>
            <c:separator> </c:separator>
            <c:showLeaderLines val="1"/>
          </c:dLbls>
          <c:cat>
            <c:strRef>
              <c:f>Sheet1!$A$2:$A$7</c:f>
              <c:strCache>
                <c:ptCount val="6"/>
                <c:pt idx="0">
                  <c:v>Buddhist</c:v>
                </c:pt>
                <c:pt idx="1">
                  <c:v>Muslim</c:v>
                </c:pt>
                <c:pt idx="2">
                  <c:v>Taoist</c:v>
                </c:pt>
                <c:pt idx="3">
                  <c:v>Hindu</c:v>
                </c:pt>
                <c:pt idx="4">
                  <c:v>Catholic</c:v>
                </c:pt>
                <c:pt idx="5">
                  <c:v>Christians</c:v>
                </c:pt>
              </c:strCache>
            </c:strRef>
          </c:cat>
          <c:val>
            <c:numRef>
              <c:f>Sheet1!$B$2:$B$7</c:f>
              <c:numCache>
                <c:formatCode>0.00%</c:formatCode>
                <c:ptCount val="6"/>
                <c:pt idx="0">
                  <c:v>0.42499999999999999</c:v>
                </c:pt>
                <c:pt idx="1">
                  <c:v>0.14899999999999999</c:v>
                </c:pt>
                <c:pt idx="2">
                  <c:v>8.5000000000000006E-2</c:v>
                </c:pt>
                <c:pt idx="3">
                  <c:v>0.04</c:v>
                </c:pt>
                <c:pt idx="4">
                  <c:v>4.8000000000000001E-2</c:v>
                </c:pt>
                <c:pt idx="5">
                  <c:v>9.8000000000000004E-2</c:v>
                </c:pt>
              </c:numCache>
            </c:numRef>
          </c:val>
        </c:ser>
        <c:dLbls>
          <c:showLegendKey val="0"/>
          <c:showVal val="1"/>
          <c:showCatName val="0"/>
          <c:showSerName val="0"/>
          <c:showPercent val="0"/>
          <c:showBubbleSize val="0"/>
          <c:showLeaderLines val="1"/>
        </c:dLbls>
      </c:pie3DChart>
    </c:plotArea>
    <c:plotVisOnly val="1"/>
    <c:dispBlanksAs val="gap"/>
    <c:showDLblsOverMax val="0"/>
  </c:chart>
  <c:spPr>
    <a:solidFill>
      <a:schemeClr val="accent3">
        <a:lumMod val="40000"/>
        <a:lumOff val="60000"/>
      </a:schemeClr>
    </a:solidFill>
    <a:ln>
      <a:solidFill>
        <a:schemeClr val="tx1"/>
      </a:solid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33441A-51BE-4165-8E1A-B0DFBBA158D1}" type="datetimeFigureOut">
              <a:rPr lang="en-AU" smtClean="0"/>
              <a:t>26/08/2014</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CCD570-7A19-4784-B4E4-B49773B3642D}" type="slidenum">
              <a:rPr lang="en-AU" smtClean="0"/>
              <a:t>‹#›</a:t>
            </a:fld>
            <a:endParaRPr lang="en-AU" dirty="0"/>
          </a:p>
        </p:txBody>
      </p:sp>
    </p:spTree>
    <p:extLst>
      <p:ext uri="{BB962C8B-B14F-4D97-AF65-F5344CB8AC3E}">
        <p14:creationId xmlns:p14="http://schemas.microsoft.com/office/powerpoint/2010/main" val="411003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5CCD570-7A19-4784-B4E4-B49773B3642D}" type="slidenum">
              <a:rPr lang="en-AU" smtClean="0"/>
              <a:t>1</a:t>
            </a:fld>
            <a:endParaRPr lang="en-AU" dirty="0"/>
          </a:p>
        </p:txBody>
      </p:sp>
    </p:spTree>
    <p:extLst>
      <p:ext uri="{BB962C8B-B14F-4D97-AF65-F5344CB8AC3E}">
        <p14:creationId xmlns:p14="http://schemas.microsoft.com/office/powerpoint/2010/main" val="200008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mn-lt"/>
                  </a:rPr>
                  <a:t>Singapore has a small land area of only </a:t>
                </a:r>
                <a:r>
                  <a:rPr lang="en-AU" sz="1200" dirty="0" smtClean="0">
                    <a:solidFill>
                      <a:schemeClr val="tx1"/>
                    </a:solidFill>
                    <a:latin typeface="+mn-lt"/>
                  </a:rPr>
                  <a:t>716 </a:t>
                </a:r>
                <a:r>
                  <a:rPr lang="en-AU" sz="1200" dirty="0">
                    <a:solidFill>
                      <a:schemeClr val="tx1"/>
                    </a:solidFill>
                    <a:latin typeface="+mn-lt"/>
                  </a:rPr>
                  <a:t>km</a:t>
                </a:r>
                <a14:m>
                  <m:oMath xmlns:m="http://schemas.openxmlformats.org/officeDocument/2006/math">
                    <m:r>
                      <a:rPr lang="en-AU" sz="1200" i="1">
                        <a:solidFill>
                          <a:schemeClr val="tx1"/>
                        </a:solidFill>
                        <a:latin typeface="Cambria Math"/>
                      </a:rPr>
                      <m:t>²</m:t>
                    </m:r>
                    <m:r>
                      <a:rPr lang="en-AU" sz="1200" b="0" i="0" smtClean="0">
                        <a:solidFill>
                          <a:schemeClr val="tx1"/>
                        </a:solidFill>
                        <a:latin typeface="Cambria Math"/>
                      </a:rPr>
                      <m:t>, </m:t>
                    </m:r>
                    <m:r>
                      <m:rPr>
                        <m:sty m:val="p"/>
                      </m:rPr>
                      <a:rPr lang="en-AU" sz="1200" b="0" i="0" smtClean="0">
                        <a:solidFill>
                          <a:schemeClr val="tx1"/>
                        </a:solidFill>
                        <a:latin typeface="Cambria Math"/>
                      </a:rPr>
                      <m:t>yet</m:t>
                    </m:r>
                    <m:r>
                      <a:rPr lang="en-AU" sz="1200" b="0" i="0" smtClean="0">
                        <a:solidFill>
                          <a:schemeClr val="tx1"/>
                        </a:solidFill>
                        <a:latin typeface="Cambria Math"/>
                      </a:rPr>
                      <m:t> </m:t>
                    </m:r>
                    <m:r>
                      <m:rPr>
                        <m:sty m:val="p"/>
                      </m:rPr>
                      <a:rPr lang="en-AU" sz="1200" b="0" i="0" smtClean="0">
                        <a:solidFill>
                          <a:schemeClr val="tx1"/>
                        </a:solidFill>
                        <a:latin typeface="Cambria Math"/>
                      </a:rPr>
                      <m:t>it</m:t>
                    </m:r>
                    <m:r>
                      <a:rPr lang="en-AU" sz="1200" b="0" i="0" smtClean="0">
                        <a:solidFill>
                          <a:schemeClr val="tx1"/>
                        </a:solidFill>
                        <a:latin typeface="Cambria Math"/>
                      </a:rPr>
                      <m:t> </m:t>
                    </m:r>
                    <m:r>
                      <m:rPr>
                        <m:sty m:val="p"/>
                      </m:rPr>
                      <a:rPr lang="en-AU" sz="1200" b="0" i="0" smtClean="0">
                        <a:solidFill>
                          <a:schemeClr val="tx1"/>
                        </a:solidFill>
                        <a:latin typeface="Cambria Math"/>
                      </a:rPr>
                      <m:t>has</m:t>
                    </m:r>
                    <m:r>
                      <a:rPr lang="en-AU" sz="1200" b="0" i="0" smtClean="0">
                        <a:solidFill>
                          <a:schemeClr val="tx1"/>
                        </a:solidFill>
                        <a:latin typeface="Cambria Math"/>
                      </a:rPr>
                      <m:t> </m:t>
                    </m:r>
                    <m:r>
                      <m:rPr>
                        <m:sty m:val="p"/>
                      </m:rPr>
                      <a:rPr lang="en-AU" sz="1200" b="0" i="0" smtClean="0">
                        <a:solidFill>
                          <a:schemeClr val="tx1"/>
                        </a:solidFill>
                        <a:latin typeface="Cambria Math"/>
                      </a:rPr>
                      <m:t>a</m:t>
                    </m:r>
                    <m:r>
                      <a:rPr lang="en-AU" sz="1200" b="0" i="0" smtClean="0">
                        <a:solidFill>
                          <a:schemeClr val="tx1"/>
                        </a:solidFill>
                        <a:latin typeface="Cambria Math"/>
                      </a:rPr>
                      <m:t> </m:t>
                    </m:r>
                    <m:r>
                      <m:rPr>
                        <m:sty m:val="p"/>
                      </m:rPr>
                      <a:rPr lang="en-AU" sz="1200" b="0" i="0" smtClean="0">
                        <a:solidFill>
                          <a:schemeClr val="tx1"/>
                        </a:solidFill>
                        <a:latin typeface="Cambria Math"/>
                      </a:rPr>
                      <m:t>polaution</m:t>
                    </m:r>
                    <m:r>
                      <a:rPr lang="en-AU" sz="1200" b="0" i="0" smtClean="0">
                        <a:solidFill>
                          <a:schemeClr val="tx1"/>
                        </a:solidFill>
                        <a:latin typeface="Cambria Math"/>
                      </a:rPr>
                      <m:t> </m:t>
                    </m:r>
                    <m:r>
                      <m:rPr>
                        <m:sty m:val="p"/>
                      </m:rPr>
                      <a:rPr lang="en-AU" sz="1200" b="0" i="0" smtClean="0">
                        <a:solidFill>
                          <a:schemeClr val="tx1"/>
                        </a:solidFill>
                        <a:latin typeface="Cambria Math"/>
                      </a:rPr>
                      <m:t>of</m:t>
                    </m:r>
                    <m:r>
                      <a:rPr lang="en-AU" sz="1200" b="0" i="0" smtClean="0">
                        <a:solidFill>
                          <a:schemeClr val="tx1"/>
                        </a:solidFill>
                        <a:latin typeface="Cambria Math"/>
                      </a:rPr>
                      <m:t> </m:t>
                    </m:r>
                  </m:oMath>
                </a14:m>
                <a:r>
                  <a:rPr lang="en-AU" sz="1200" dirty="0" smtClean="0">
                    <a:solidFill>
                      <a:schemeClr val="tx1"/>
                    </a:solidFill>
                    <a:latin typeface="+mn-lt"/>
                    <a:cs typeface="Arial" panose="020B0604020202020204" pitchFamily="34" charset="0"/>
                  </a:rPr>
                  <a:t> 5.56 million people</a:t>
                </a:r>
                <a:r>
                  <a:rPr lang="en-AU" sz="1200" dirty="0" smtClean="0">
                    <a:solidFill>
                      <a:schemeClr val="tx1"/>
                    </a:solidFill>
                    <a:latin typeface="+mn-lt"/>
                  </a:rPr>
                  <a:t>. A</a:t>
                </a:r>
                <a:r>
                  <a:rPr lang="en-AU" dirty="0" smtClean="0">
                    <a:latin typeface="+mn-lt"/>
                  </a:rPr>
                  <a:t>bout 90% of the population lives in high-rise buildings. </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mn-lt"/>
                  </a:rPr>
                  <a:t> </a:t>
                </a:r>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mn-lt"/>
                  </a:rPr>
                  <a:t>Singapore has a small land area of only </a:t>
                </a:r>
                <a:r>
                  <a:rPr lang="en-AU" sz="1200" dirty="0" smtClean="0">
                    <a:solidFill>
                      <a:schemeClr val="tx1"/>
                    </a:solidFill>
                    <a:latin typeface="+mn-lt"/>
                  </a:rPr>
                  <a:t>697 </a:t>
                </a:r>
                <a:r>
                  <a:rPr lang="en-AU" sz="1200" dirty="0">
                    <a:solidFill>
                      <a:schemeClr val="tx1"/>
                    </a:solidFill>
                    <a:latin typeface="+mn-lt"/>
                  </a:rPr>
                  <a:t>km</a:t>
                </a:r>
                <a:r>
                  <a:rPr lang="en-AU" sz="1200" i="0">
                    <a:solidFill>
                      <a:schemeClr val="tx1"/>
                    </a:solidFill>
                    <a:latin typeface="Cambria Math"/>
                  </a:rPr>
                  <a:t>²</a:t>
                </a:r>
                <a:r>
                  <a:rPr lang="en-AU" sz="1200" b="0" i="0" smtClean="0">
                    <a:solidFill>
                      <a:schemeClr val="tx1"/>
                    </a:solidFill>
                    <a:latin typeface="Cambria Math"/>
                  </a:rPr>
                  <a:t>, yet it has a polaution of </a:t>
                </a:r>
                <a:r>
                  <a:rPr lang="en-AU" sz="1200" dirty="0" smtClean="0">
                    <a:solidFill>
                      <a:schemeClr val="tx1"/>
                    </a:solidFill>
                    <a:latin typeface="+mn-lt"/>
                    <a:cs typeface="Arial" panose="020B0604020202020204" pitchFamily="34" charset="0"/>
                  </a:rPr>
                  <a:t> 5.56 million people</a:t>
                </a:r>
                <a:r>
                  <a:rPr lang="en-AU" sz="1200" dirty="0" smtClean="0">
                    <a:solidFill>
                      <a:schemeClr val="tx1"/>
                    </a:solidFill>
                    <a:latin typeface="+mn-lt"/>
                  </a:rPr>
                  <a:t>. A</a:t>
                </a:r>
                <a:r>
                  <a:rPr lang="en-AU" dirty="0" smtClean="0">
                    <a:latin typeface="+mn-lt"/>
                  </a:rPr>
                  <a:t>bout 90% of the population lives in high-rise buildings.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http://commons.wikimedia.org/wiki/File:Block_880,_Woodlands_Street_82,_Singapore.jpg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http://commons.wikimedia.org/wiki/File:BukitBatokEast-SG.JPG</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mn-lt"/>
                  </a:rPr>
                  <a:t> </a:t>
                </a:r>
                <a:endParaRPr lang="en-AU" dirty="0" smtClean="0">
                  <a:latin typeface="+mn-lt"/>
                </a:endParaRPr>
              </a:p>
            </p:txBody>
          </p:sp>
        </mc:Fallback>
      </mc:AlternateContent>
      <p:sp>
        <p:nvSpPr>
          <p:cNvPr id="4" name="Slide Number Placeholder 3"/>
          <p:cNvSpPr>
            <a:spLocks noGrp="1"/>
          </p:cNvSpPr>
          <p:nvPr>
            <p:ph type="sldNum" sz="quarter" idx="10"/>
          </p:nvPr>
        </p:nvSpPr>
        <p:spPr/>
        <p:txBody>
          <a:bodyPr/>
          <a:lstStyle/>
          <a:p>
            <a:fld id="{25CCD570-7A19-4784-B4E4-B49773B3642D}" type="slidenum">
              <a:rPr lang="en-AU" smtClean="0"/>
              <a:t>10</a:t>
            </a:fld>
            <a:endParaRPr lang="en-AU" dirty="0"/>
          </a:p>
        </p:txBody>
      </p:sp>
    </p:spTree>
    <p:extLst>
      <p:ext uri="{BB962C8B-B14F-4D97-AF65-F5344CB8AC3E}">
        <p14:creationId xmlns:p14="http://schemas.microsoft.com/office/powerpoint/2010/main" val="3331418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 are six major religions practised in Singapore. </a:t>
            </a:r>
            <a:r>
              <a:rPr lang="en-AU" sz="1200" kern="1200" dirty="0" smtClean="0">
                <a:solidFill>
                  <a:schemeClr val="tx1"/>
                </a:solidFill>
                <a:effectLst/>
                <a:latin typeface="+mn-lt"/>
                <a:ea typeface="+mn-ea"/>
                <a:cs typeface="+mn-cs"/>
              </a:rPr>
              <a:t>The variety of religions is a direct reflection of the diversity of ethnic groups living there. </a:t>
            </a:r>
            <a:r>
              <a:rPr lang="en-AU" dirty="0" smtClean="0"/>
              <a:t>From the foundation of the city, authorities have avoided interfering with the religious affairs of the many ethnic groups who arrived in the country over time,</a:t>
            </a:r>
            <a:r>
              <a:rPr lang="en-AU" baseline="0" dirty="0" smtClean="0"/>
              <a:t> </a:t>
            </a:r>
            <a:r>
              <a:rPr lang="en-AU" dirty="0" smtClean="0"/>
              <a:t>fostering an atmosphere of religious tolerance.</a:t>
            </a:r>
            <a:endParaRPr lang="en-AU" dirty="0"/>
          </a:p>
        </p:txBody>
      </p:sp>
      <p:sp>
        <p:nvSpPr>
          <p:cNvPr id="4" name="Slide Number Placeholder 3"/>
          <p:cNvSpPr>
            <a:spLocks noGrp="1"/>
          </p:cNvSpPr>
          <p:nvPr>
            <p:ph type="sldNum" sz="quarter" idx="10"/>
          </p:nvPr>
        </p:nvSpPr>
        <p:spPr/>
        <p:txBody>
          <a:bodyPr/>
          <a:lstStyle/>
          <a:p>
            <a:fld id="{25CCD570-7A19-4784-B4E4-B49773B3642D}" type="slidenum">
              <a:rPr lang="en-AU" smtClean="0"/>
              <a:t>11</a:t>
            </a:fld>
            <a:endParaRPr lang="en-AU" dirty="0"/>
          </a:p>
        </p:txBody>
      </p:sp>
    </p:spTree>
    <p:extLst>
      <p:ext uri="{BB962C8B-B14F-4D97-AF65-F5344CB8AC3E}">
        <p14:creationId xmlns:p14="http://schemas.microsoft.com/office/powerpoint/2010/main" val="461422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0" kern="1200" dirty="0" smtClean="0">
                <a:solidFill>
                  <a:schemeClr val="tx1"/>
                </a:solidFill>
                <a:effectLst/>
                <a:latin typeface="+mn-lt"/>
                <a:ea typeface="+mn-ea"/>
                <a:cs typeface="+mn-cs"/>
              </a:rPr>
              <a:t>Sport is also diverse in Singapore. Singaporeans </a:t>
            </a:r>
            <a:r>
              <a:rPr lang="en-AU" sz="1200" kern="1200" dirty="0" smtClean="0">
                <a:solidFill>
                  <a:schemeClr val="tx1"/>
                </a:solidFill>
                <a:effectLst/>
                <a:latin typeface="+mn-lt"/>
                <a:ea typeface="+mn-ea"/>
                <a:cs typeface="+mn-cs"/>
              </a:rPr>
              <a:t>participate in a wide variety of sports for recreation as well as for competition. Popular sports include football (soccer), cricket, rugby union, swimming, badminton, basketball, cycling and table tennis. Living on an island surrounded by the ocean, the people also enjoy many water activities including sailing, kayaking and water-skiing.</a:t>
            </a:r>
          </a:p>
        </p:txBody>
      </p:sp>
      <p:sp>
        <p:nvSpPr>
          <p:cNvPr id="4" name="Slide Number Placeholder 3"/>
          <p:cNvSpPr>
            <a:spLocks noGrp="1"/>
          </p:cNvSpPr>
          <p:nvPr>
            <p:ph type="sldNum" sz="quarter" idx="10"/>
          </p:nvPr>
        </p:nvSpPr>
        <p:spPr/>
        <p:txBody>
          <a:bodyPr/>
          <a:lstStyle/>
          <a:p>
            <a:fld id="{25CCD570-7A19-4784-B4E4-B49773B3642D}" type="slidenum">
              <a:rPr lang="en-AU" smtClean="0"/>
              <a:t>12</a:t>
            </a:fld>
            <a:endParaRPr lang="en-AU" dirty="0"/>
          </a:p>
        </p:txBody>
      </p:sp>
    </p:spTree>
    <p:extLst>
      <p:ext uri="{BB962C8B-B14F-4D97-AF65-F5344CB8AC3E}">
        <p14:creationId xmlns:p14="http://schemas.microsoft.com/office/powerpoint/2010/main" val="1557358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Festivals</a:t>
            </a:r>
            <a:r>
              <a:rPr lang="en-AU" baseline="0" dirty="0" smtClean="0"/>
              <a:t> and</a:t>
            </a:r>
            <a:r>
              <a:rPr lang="en-AU" dirty="0" smtClean="0"/>
              <a:t> cultural celebrations are also diverse and </a:t>
            </a:r>
            <a:r>
              <a:rPr lang="en-AU" sz="1200" kern="1200" dirty="0" smtClean="0">
                <a:solidFill>
                  <a:schemeClr val="tx1"/>
                </a:solidFill>
                <a:effectLst/>
                <a:latin typeface="+mn-lt"/>
                <a:ea typeface="+mn-ea"/>
                <a:cs typeface="+mn-cs"/>
              </a:rPr>
              <a:t>reflect the diversity of ethnic groups living in Singapore. </a:t>
            </a:r>
            <a:r>
              <a:rPr lang="en-AU" dirty="0" smtClean="0"/>
              <a:t>Many Singaporeans and visitors to Singapore participate in festivals and celebrations outside of their</a:t>
            </a:r>
            <a:r>
              <a:rPr lang="en-AU" baseline="0" dirty="0" smtClean="0"/>
              <a:t> own traditional cultures. In this way, groups are able to share elements of their culture with others.</a:t>
            </a:r>
            <a:endParaRPr lang="en-AU" dirty="0"/>
          </a:p>
        </p:txBody>
      </p:sp>
      <p:sp>
        <p:nvSpPr>
          <p:cNvPr id="4" name="Slide Number Placeholder 3"/>
          <p:cNvSpPr>
            <a:spLocks noGrp="1"/>
          </p:cNvSpPr>
          <p:nvPr>
            <p:ph type="sldNum" sz="quarter" idx="10"/>
          </p:nvPr>
        </p:nvSpPr>
        <p:spPr/>
        <p:txBody>
          <a:bodyPr/>
          <a:lstStyle/>
          <a:p>
            <a:fld id="{25CCD570-7A19-4784-B4E4-B49773B3642D}" type="slidenum">
              <a:rPr lang="en-AU" smtClean="0"/>
              <a:t>13</a:t>
            </a:fld>
            <a:endParaRPr lang="en-AU" dirty="0"/>
          </a:p>
        </p:txBody>
      </p:sp>
    </p:spTree>
    <p:extLst>
      <p:ext uri="{BB962C8B-B14F-4D97-AF65-F5344CB8AC3E}">
        <p14:creationId xmlns:p14="http://schemas.microsoft.com/office/powerpoint/2010/main" val="2359384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5CCD570-7A19-4784-B4E4-B49773B3642D}" type="slidenum">
              <a:rPr lang="en-AU" smtClean="0">
                <a:solidFill>
                  <a:prstClr val="black"/>
                </a:solidFill>
              </a:rPr>
              <a:pPr/>
              <a:t>14</a:t>
            </a:fld>
            <a:endParaRPr lang="en-AU" dirty="0">
              <a:solidFill>
                <a:prstClr val="black"/>
              </a:solidFill>
            </a:endParaRPr>
          </a:p>
        </p:txBody>
      </p:sp>
    </p:spTree>
    <p:extLst>
      <p:ext uri="{BB962C8B-B14F-4D97-AF65-F5344CB8AC3E}">
        <p14:creationId xmlns:p14="http://schemas.microsoft.com/office/powerpoint/2010/main" val="2961182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Many customs and traditions are maintained in contemporary Singapore. Continuing </a:t>
            </a:r>
            <a:r>
              <a:rPr lang="en-AU" baseline="0" dirty="0" smtClean="0"/>
              <a:t>practices of the past is one way that people m</a:t>
            </a:r>
            <a:r>
              <a:rPr lang="en-AU" dirty="0" smtClean="0"/>
              <a:t>ake connections between the past and present, and keep their culture </a:t>
            </a:r>
            <a:r>
              <a:rPr lang="en-AU" baseline="0" dirty="0" smtClean="0"/>
              <a:t>alive and thriving.</a:t>
            </a:r>
            <a:r>
              <a:rPr lang="en-AU" dirty="0" smtClean="0"/>
              <a:t> </a:t>
            </a:r>
            <a:endParaRPr lang="en-AU" dirty="0"/>
          </a:p>
        </p:txBody>
      </p:sp>
      <p:sp>
        <p:nvSpPr>
          <p:cNvPr id="4" name="Slide Number Placeholder 3"/>
          <p:cNvSpPr>
            <a:spLocks noGrp="1"/>
          </p:cNvSpPr>
          <p:nvPr>
            <p:ph type="sldNum" sz="quarter" idx="10"/>
          </p:nvPr>
        </p:nvSpPr>
        <p:spPr/>
        <p:txBody>
          <a:bodyPr/>
          <a:lstStyle/>
          <a:p>
            <a:fld id="{25CCD570-7A19-4784-B4E4-B49773B3642D}" type="slidenum">
              <a:rPr lang="en-AU" smtClean="0"/>
              <a:t>15</a:t>
            </a:fld>
            <a:endParaRPr lang="en-AU" dirty="0"/>
          </a:p>
        </p:txBody>
      </p:sp>
    </p:spTree>
    <p:extLst>
      <p:ext uri="{BB962C8B-B14F-4D97-AF65-F5344CB8AC3E}">
        <p14:creationId xmlns:p14="http://schemas.microsoft.com/office/powerpoint/2010/main" val="1241783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5CCD570-7A19-4784-B4E4-B49773B3642D}" type="slidenum">
              <a:rPr lang="en-AU" smtClean="0"/>
              <a:t>16</a:t>
            </a:fld>
            <a:endParaRPr lang="en-AU" dirty="0"/>
          </a:p>
        </p:txBody>
      </p:sp>
    </p:spTree>
    <p:extLst>
      <p:ext uri="{BB962C8B-B14F-4D97-AF65-F5344CB8AC3E}">
        <p14:creationId xmlns:p14="http://schemas.microsoft.com/office/powerpoint/2010/main" val="1359663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5CCD570-7A19-4784-B4E4-B49773B3642D}" type="slidenum">
              <a:rPr lang="en-AU" smtClean="0"/>
              <a:t>17</a:t>
            </a:fld>
            <a:endParaRPr lang="en-AU" dirty="0"/>
          </a:p>
        </p:txBody>
      </p:sp>
    </p:spTree>
    <p:extLst>
      <p:ext uri="{BB962C8B-B14F-4D97-AF65-F5344CB8AC3E}">
        <p14:creationId xmlns:p14="http://schemas.microsoft.com/office/powerpoint/2010/main" val="2750189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5CCD570-7A19-4784-B4E4-B49773B3642D}" type="slidenum">
              <a:rPr lang="en-AU" smtClean="0"/>
              <a:t>18</a:t>
            </a:fld>
            <a:endParaRPr lang="en-AU" dirty="0"/>
          </a:p>
        </p:txBody>
      </p:sp>
    </p:spTree>
    <p:extLst>
      <p:ext uri="{BB962C8B-B14F-4D97-AF65-F5344CB8AC3E}">
        <p14:creationId xmlns:p14="http://schemas.microsoft.com/office/powerpoint/2010/main" val="2251781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Singapore is an island nation, which is also a city. It is situated south of Malaysia and is a tiny nation with a size of only 716 km². </a:t>
            </a:r>
            <a:endParaRPr lang="en-AU" dirty="0"/>
          </a:p>
        </p:txBody>
      </p:sp>
      <p:sp>
        <p:nvSpPr>
          <p:cNvPr id="4" name="Slide Number Placeholder 3"/>
          <p:cNvSpPr>
            <a:spLocks noGrp="1"/>
          </p:cNvSpPr>
          <p:nvPr>
            <p:ph type="sldNum" sz="quarter" idx="10"/>
          </p:nvPr>
        </p:nvSpPr>
        <p:spPr/>
        <p:txBody>
          <a:bodyPr/>
          <a:lstStyle/>
          <a:p>
            <a:fld id="{25CCD570-7A19-4784-B4E4-B49773B3642D}" type="slidenum">
              <a:rPr lang="en-AU" smtClean="0"/>
              <a:t>2</a:t>
            </a:fld>
            <a:endParaRPr lang="en-AU" dirty="0"/>
          </a:p>
        </p:txBody>
      </p:sp>
    </p:spTree>
    <p:extLst>
      <p:ext uri="{BB962C8B-B14F-4D97-AF65-F5344CB8AC3E}">
        <p14:creationId xmlns:p14="http://schemas.microsoft.com/office/powerpoint/2010/main" val="3614327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Singapore is the 116th most populous nation in the world (5.56 million people as of June 2014). The average age is 33.</a:t>
            </a:r>
          </a:p>
          <a:p>
            <a:r>
              <a:rPr lang="en-AU" sz="1200" kern="1200" dirty="0" smtClean="0">
                <a:solidFill>
                  <a:schemeClr val="tx1"/>
                </a:solidFill>
                <a:effectLst/>
                <a:latin typeface="+mn-lt"/>
                <a:ea typeface="+mn-ea"/>
                <a:cs typeface="+mn-cs"/>
              </a:rPr>
              <a:t>Singapore is the 3rd highest country per capita for population density. It has been considered 100% urbanised since 2011.</a:t>
            </a:r>
          </a:p>
        </p:txBody>
      </p:sp>
      <p:sp>
        <p:nvSpPr>
          <p:cNvPr id="4" name="Slide Number Placeholder 3"/>
          <p:cNvSpPr>
            <a:spLocks noGrp="1"/>
          </p:cNvSpPr>
          <p:nvPr>
            <p:ph type="sldNum" sz="quarter" idx="10"/>
          </p:nvPr>
        </p:nvSpPr>
        <p:spPr/>
        <p:txBody>
          <a:bodyPr/>
          <a:lstStyle/>
          <a:p>
            <a:fld id="{25CCD570-7A19-4784-B4E4-B49773B3642D}" type="slidenum">
              <a:rPr lang="en-AU" smtClean="0"/>
              <a:t>3</a:t>
            </a:fld>
            <a:endParaRPr lang="en-AU" dirty="0"/>
          </a:p>
        </p:txBody>
      </p:sp>
    </p:spTree>
    <p:extLst>
      <p:ext uri="{BB962C8B-B14F-4D97-AF65-F5344CB8AC3E}">
        <p14:creationId xmlns:p14="http://schemas.microsoft.com/office/powerpoint/2010/main" val="1788821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Singapore was founded as a British trading colony in 1819. During British rule, the port of Singapore thrived and attracted many migrants from China, the Indian sub-continent, Indonesia, the Malay Peninsula and the Middle East. Singapore joined the Malaysian Federation in 1963 but separated two years later and became independent. Today Singapore is one of the world's most prosperous countries with strong international trading links (its port is one of the world's busiest). </a:t>
            </a:r>
            <a:endParaRPr lang="en-AU" dirty="0"/>
          </a:p>
        </p:txBody>
      </p:sp>
      <p:sp>
        <p:nvSpPr>
          <p:cNvPr id="4" name="Slide Number Placeholder 3"/>
          <p:cNvSpPr>
            <a:spLocks noGrp="1"/>
          </p:cNvSpPr>
          <p:nvPr>
            <p:ph type="sldNum" sz="quarter" idx="10"/>
          </p:nvPr>
        </p:nvSpPr>
        <p:spPr/>
        <p:txBody>
          <a:bodyPr/>
          <a:lstStyle/>
          <a:p>
            <a:fld id="{25CCD570-7A19-4784-B4E4-B49773B3642D}" type="slidenum">
              <a:rPr lang="en-AU" smtClean="0"/>
              <a:t>4</a:t>
            </a:fld>
            <a:endParaRPr lang="en-AU" dirty="0"/>
          </a:p>
        </p:txBody>
      </p:sp>
    </p:spTree>
    <p:extLst>
      <p:ext uri="{BB962C8B-B14F-4D97-AF65-F5344CB8AC3E}">
        <p14:creationId xmlns:p14="http://schemas.microsoft.com/office/powerpoint/2010/main" val="3965783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 has a diverse population of nearly 5 million people made up of Chinese, Malays, Indians, Caucasians and Eurasians and Asians of different origins. 42% of Singapore's population are foreigners.</a:t>
            </a: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5CCD570-7A19-4784-B4E4-B49773B3642D}" type="slidenum">
              <a:rPr lang="en-AU" smtClean="0"/>
              <a:t>5</a:t>
            </a:fld>
            <a:endParaRPr lang="en-AU" dirty="0"/>
          </a:p>
        </p:txBody>
      </p:sp>
    </p:spTree>
    <p:extLst>
      <p:ext uri="{BB962C8B-B14F-4D97-AF65-F5344CB8AC3E}">
        <p14:creationId xmlns:p14="http://schemas.microsoft.com/office/powerpoint/2010/main" val="2570616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Singapore has several distinct ethnic neighbourhoods including (click) </a:t>
            </a:r>
            <a:r>
              <a:rPr lang="en-AU" b="1" dirty="0" smtClean="0"/>
              <a:t>Little India</a:t>
            </a:r>
            <a:r>
              <a:rPr lang="en-AU" dirty="0" smtClean="0"/>
              <a:t>, (click) </a:t>
            </a:r>
            <a:r>
              <a:rPr lang="en-AU" baseline="0" dirty="0" smtClean="0"/>
              <a:t> </a:t>
            </a:r>
            <a:r>
              <a:rPr lang="en-AU" b="1" baseline="0" dirty="0" smtClean="0"/>
              <a:t>Chinatown </a:t>
            </a:r>
            <a:r>
              <a:rPr lang="en-AU" baseline="0" dirty="0" smtClean="0"/>
              <a:t>and </a:t>
            </a:r>
            <a:r>
              <a:rPr lang="en-AU" dirty="0" smtClean="0"/>
              <a:t>(click) </a:t>
            </a:r>
            <a:r>
              <a:rPr lang="en-AU" b="1" baseline="0" dirty="0" smtClean="0"/>
              <a:t>Kampong Glam </a:t>
            </a:r>
            <a:r>
              <a:rPr lang="en-AU" b="0" baseline="0" dirty="0" smtClean="0"/>
              <a:t>formed in the early 19th century to separate the new immigrants into specific areas. </a:t>
            </a:r>
            <a:r>
              <a:rPr lang="en-AU" dirty="0" smtClean="0"/>
              <a:t>Prior to colonisation by the British in 1819, Kampong Glam was home to the Malay aristocracy of Singapore. There were also areas set aside for Europeans.</a:t>
            </a:r>
            <a:endParaRPr lang="en-AU" b="0" dirty="0"/>
          </a:p>
        </p:txBody>
      </p:sp>
      <p:sp>
        <p:nvSpPr>
          <p:cNvPr id="4" name="Slide Number Placeholder 3"/>
          <p:cNvSpPr>
            <a:spLocks noGrp="1"/>
          </p:cNvSpPr>
          <p:nvPr>
            <p:ph type="sldNum" sz="quarter" idx="10"/>
          </p:nvPr>
        </p:nvSpPr>
        <p:spPr/>
        <p:txBody>
          <a:bodyPr/>
          <a:lstStyle/>
          <a:p>
            <a:fld id="{25CCD570-7A19-4784-B4E4-B49773B3642D}" type="slidenum">
              <a:rPr lang="en-AU" smtClean="0"/>
              <a:t>6</a:t>
            </a:fld>
            <a:endParaRPr lang="en-AU" dirty="0"/>
          </a:p>
        </p:txBody>
      </p:sp>
    </p:spTree>
    <p:extLst>
      <p:ext uri="{BB962C8B-B14F-4D97-AF65-F5344CB8AC3E}">
        <p14:creationId xmlns:p14="http://schemas.microsoft.com/office/powerpoint/2010/main" val="730308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diversity of the culture in Singapore is also reflected in the many languages spoken there. The four main languages are Mandarin, English, Malay and Tamil.</a:t>
            </a:r>
            <a:endParaRPr lang="en-AU" dirty="0"/>
          </a:p>
        </p:txBody>
      </p:sp>
      <p:sp>
        <p:nvSpPr>
          <p:cNvPr id="4" name="Slide Number Placeholder 3"/>
          <p:cNvSpPr>
            <a:spLocks noGrp="1"/>
          </p:cNvSpPr>
          <p:nvPr>
            <p:ph type="sldNum" sz="quarter" idx="10"/>
          </p:nvPr>
        </p:nvSpPr>
        <p:spPr/>
        <p:txBody>
          <a:bodyPr/>
          <a:lstStyle/>
          <a:p>
            <a:fld id="{25CCD570-7A19-4784-B4E4-B49773B3642D}" type="slidenum">
              <a:rPr lang="en-AU" smtClean="0"/>
              <a:t>7</a:t>
            </a:fld>
            <a:endParaRPr lang="en-AU" dirty="0"/>
          </a:p>
        </p:txBody>
      </p:sp>
    </p:spTree>
    <p:extLst>
      <p:ext uri="{BB962C8B-B14F-4D97-AF65-F5344CB8AC3E}">
        <p14:creationId xmlns:p14="http://schemas.microsoft.com/office/powerpoint/2010/main" val="44394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Singapore</a:t>
            </a:r>
            <a:r>
              <a:rPr lang="en-AU" baseline="0" dirty="0" smtClean="0"/>
              <a:t> cuisine is another example of diversity and the mixing of cultures. The food in Singapore is influenced by a number of cultures including the local Malay culture, Chinese, Indonesian, Indian and Western cultures. Influences from other areas such as Sri Lanka, Thailand, Philippines, and the Middle East exist in the local food culture as well. </a:t>
            </a:r>
          </a:p>
          <a:p>
            <a:r>
              <a:rPr lang="en-AU" baseline="0" dirty="0" smtClean="0"/>
              <a:t>For example chefs of Chinese background have been influenced by (click) Indian culture and experimented with condiments and ingredients such as tamarind, turmeric, and ghee while an Indian chef might serve a fried noodle dish. </a:t>
            </a:r>
          </a:p>
          <a:p>
            <a:r>
              <a:rPr lang="en-AU" baseline="0" dirty="0" smtClean="0"/>
              <a:t>(click) Malay ingredients and cooking techniques have been incorporated into Chinese dishes. (click) This continues to make the foods of Singapore significantly rich and a real cultural attraction. </a:t>
            </a:r>
            <a:endParaRPr lang="en-AU" dirty="0"/>
          </a:p>
        </p:txBody>
      </p:sp>
      <p:sp>
        <p:nvSpPr>
          <p:cNvPr id="4" name="Slide Number Placeholder 3"/>
          <p:cNvSpPr>
            <a:spLocks noGrp="1"/>
          </p:cNvSpPr>
          <p:nvPr>
            <p:ph type="sldNum" sz="quarter" idx="10"/>
          </p:nvPr>
        </p:nvSpPr>
        <p:spPr/>
        <p:txBody>
          <a:bodyPr/>
          <a:lstStyle/>
          <a:p>
            <a:fld id="{25CCD570-7A19-4784-B4E4-B49773B3642D}" type="slidenum">
              <a:rPr lang="en-AU" smtClean="0">
                <a:solidFill>
                  <a:prstClr val="black"/>
                </a:solidFill>
              </a:rPr>
              <a:pPr/>
              <a:t>8</a:t>
            </a:fld>
            <a:endParaRPr lang="en-AU" dirty="0">
              <a:solidFill>
                <a:prstClr val="black"/>
              </a:solidFill>
            </a:endParaRPr>
          </a:p>
        </p:txBody>
      </p:sp>
    </p:spTree>
    <p:extLst>
      <p:ext uri="{BB962C8B-B14F-4D97-AF65-F5344CB8AC3E}">
        <p14:creationId xmlns:p14="http://schemas.microsoft.com/office/powerpoint/2010/main" val="72638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Due to different ethnic groups in Singapore and the modern character of Singaporeans, there are many different types of clothing worn in Singapore. Dress is normally very casual. Western clothing is most common. A sarong kebaya in batik material is the signature uniform of Singapore Airlines and reflects the airline’s Asian heritage and is a dress most commonly associated with Singaporean culture.</a:t>
            </a:r>
          </a:p>
        </p:txBody>
      </p:sp>
      <p:sp>
        <p:nvSpPr>
          <p:cNvPr id="4" name="Slide Number Placeholder 3"/>
          <p:cNvSpPr>
            <a:spLocks noGrp="1"/>
          </p:cNvSpPr>
          <p:nvPr>
            <p:ph type="sldNum" sz="quarter" idx="10"/>
          </p:nvPr>
        </p:nvSpPr>
        <p:spPr/>
        <p:txBody>
          <a:bodyPr/>
          <a:lstStyle/>
          <a:p>
            <a:fld id="{25CCD570-7A19-4784-B4E4-B49773B3642D}" type="slidenum">
              <a:rPr lang="en-AU" smtClean="0"/>
              <a:t>9</a:t>
            </a:fld>
            <a:endParaRPr lang="en-AU" dirty="0"/>
          </a:p>
        </p:txBody>
      </p:sp>
    </p:spTree>
    <p:extLst>
      <p:ext uri="{BB962C8B-B14F-4D97-AF65-F5344CB8AC3E}">
        <p14:creationId xmlns:p14="http://schemas.microsoft.com/office/powerpoint/2010/main" val="70521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9CE9BF-6FD0-4320-A324-842DE04168B8}" type="datetimeFigureOut">
              <a:rPr lang="en-AU" smtClean="0"/>
              <a:t>26/08/2014</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C6B666-C518-4F07-984B-5D53DF9AB5E8}" type="slidenum">
              <a:rPr lang="en-AU" smtClean="0"/>
              <a:t>‹#›</a:t>
            </a:fld>
            <a:endParaRPr lang="en-AU" dirty="0"/>
          </a:p>
        </p:txBody>
      </p:sp>
    </p:spTree>
    <p:extLst>
      <p:ext uri="{BB962C8B-B14F-4D97-AF65-F5344CB8AC3E}">
        <p14:creationId xmlns:p14="http://schemas.microsoft.com/office/powerpoint/2010/main" val="423742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9CE9BF-6FD0-4320-A324-842DE04168B8}" type="datetimeFigureOut">
              <a:rPr lang="en-AU" smtClean="0"/>
              <a:t>26/08/2014</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C6B666-C518-4F07-984B-5D53DF9AB5E8}" type="slidenum">
              <a:rPr lang="en-AU" smtClean="0"/>
              <a:t>‹#›</a:t>
            </a:fld>
            <a:endParaRPr lang="en-AU" dirty="0"/>
          </a:p>
        </p:txBody>
      </p:sp>
    </p:spTree>
    <p:extLst>
      <p:ext uri="{BB962C8B-B14F-4D97-AF65-F5344CB8AC3E}">
        <p14:creationId xmlns:p14="http://schemas.microsoft.com/office/powerpoint/2010/main" val="1913933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9CE9BF-6FD0-4320-A324-842DE04168B8}" type="datetimeFigureOut">
              <a:rPr lang="en-AU" smtClean="0"/>
              <a:t>26/08/2014</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C6B666-C518-4F07-984B-5D53DF9AB5E8}" type="slidenum">
              <a:rPr lang="en-AU" smtClean="0"/>
              <a:t>‹#›</a:t>
            </a:fld>
            <a:endParaRPr lang="en-AU" dirty="0"/>
          </a:p>
        </p:txBody>
      </p:sp>
    </p:spTree>
    <p:extLst>
      <p:ext uri="{BB962C8B-B14F-4D97-AF65-F5344CB8AC3E}">
        <p14:creationId xmlns:p14="http://schemas.microsoft.com/office/powerpoint/2010/main" val="294542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9CE9BF-6FD0-4320-A324-842DE04168B8}" type="datetimeFigureOut">
              <a:rPr lang="en-AU" smtClean="0"/>
              <a:t>26/08/2014</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C6B666-C518-4F07-984B-5D53DF9AB5E8}" type="slidenum">
              <a:rPr lang="en-AU" smtClean="0"/>
              <a:t>‹#›</a:t>
            </a:fld>
            <a:endParaRPr lang="en-AU" dirty="0"/>
          </a:p>
        </p:txBody>
      </p:sp>
    </p:spTree>
    <p:extLst>
      <p:ext uri="{BB962C8B-B14F-4D97-AF65-F5344CB8AC3E}">
        <p14:creationId xmlns:p14="http://schemas.microsoft.com/office/powerpoint/2010/main" val="3274721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9CE9BF-6FD0-4320-A324-842DE04168B8}" type="datetimeFigureOut">
              <a:rPr lang="en-AU" smtClean="0"/>
              <a:t>26/08/2014</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C6B666-C518-4F07-984B-5D53DF9AB5E8}" type="slidenum">
              <a:rPr lang="en-AU" smtClean="0"/>
              <a:t>‹#›</a:t>
            </a:fld>
            <a:endParaRPr lang="en-AU" dirty="0"/>
          </a:p>
        </p:txBody>
      </p:sp>
    </p:spTree>
    <p:extLst>
      <p:ext uri="{BB962C8B-B14F-4D97-AF65-F5344CB8AC3E}">
        <p14:creationId xmlns:p14="http://schemas.microsoft.com/office/powerpoint/2010/main" val="338046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89CE9BF-6FD0-4320-A324-842DE04168B8}" type="datetimeFigureOut">
              <a:rPr lang="en-AU" smtClean="0"/>
              <a:t>26/08/2014</a:t>
            </a:fld>
            <a:endParaRPr lang="en-AU"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0C6B666-C518-4F07-984B-5D53DF9AB5E8}" type="slidenum">
              <a:rPr lang="en-AU" smtClean="0"/>
              <a:t>‹#›</a:t>
            </a:fld>
            <a:endParaRPr lang="en-AU" dirty="0"/>
          </a:p>
        </p:txBody>
      </p:sp>
    </p:spTree>
    <p:extLst>
      <p:ext uri="{BB962C8B-B14F-4D97-AF65-F5344CB8AC3E}">
        <p14:creationId xmlns:p14="http://schemas.microsoft.com/office/powerpoint/2010/main" val="4062933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89CE9BF-6FD0-4320-A324-842DE04168B8}" type="datetimeFigureOut">
              <a:rPr lang="en-AU" smtClean="0"/>
              <a:t>26/08/2014</a:t>
            </a:fld>
            <a:endParaRPr lang="en-AU"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0C6B666-C518-4F07-984B-5D53DF9AB5E8}" type="slidenum">
              <a:rPr lang="en-AU" smtClean="0"/>
              <a:t>‹#›</a:t>
            </a:fld>
            <a:endParaRPr lang="en-AU" dirty="0"/>
          </a:p>
        </p:txBody>
      </p:sp>
    </p:spTree>
    <p:extLst>
      <p:ext uri="{BB962C8B-B14F-4D97-AF65-F5344CB8AC3E}">
        <p14:creationId xmlns:p14="http://schemas.microsoft.com/office/powerpoint/2010/main" val="39182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89CE9BF-6FD0-4320-A324-842DE04168B8}" type="datetimeFigureOut">
              <a:rPr lang="en-AU" smtClean="0"/>
              <a:t>26/08/2014</a:t>
            </a:fld>
            <a:endParaRPr lang="en-AU"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0C6B666-C518-4F07-984B-5D53DF9AB5E8}" type="slidenum">
              <a:rPr lang="en-AU" smtClean="0"/>
              <a:t>‹#›</a:t>
            </a:fld>
            <a:endParaRPr lang="en-AU" dirty="0"/>
          </a:p>
        </p:txBody>
      </p:sp>
    </p:spTree>
    <p:extLst>
      <p:ext uri="{BB962C8B-B14F-4D97-AF65-F5344CB8AC3E}">
        <p14:creationId xmlns:p14="http://schemas.microsoft.com/office/powerpoint/2010/main" val="328769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89CE9BF-6FD0-4320-A324-842DE04168B8}" type="datetimeFigureOut">
              <a:rPr lang="en-AU" smtClean="0"/>
              <a:t>26/08/2014</a:t>
            </a:fld>
            <a:endParaRPr lang="en-AU"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0C6B666-C518-4F07-984B-5D53DF9AB5E8}" type="slidenum">
              <a:rPr lang="en-AU" smtClean="0"/>
              <a:t>‹#›</a:t>
            </a:fld>
            <a:endParaRPr lang="en-AU" dirty="0"/>
          </a:p>
        </p:txBody>
      </p:sp>
    </p:spTree>
    <p:extLst>
      <p:ext uri="{BB962C8B-B14F-4D97-AF65-F5344CB8AC3E}">
        <p14:creationId xmlns:p14="http://schemas.microsoft.com/office/powerpoint/2010/main" val="298915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89CE9BF-6FD0-4320-A324-842DE04168B8}" type="datetimeFigureOut">
              <a:rPr lang="en-AU" smtClean="0"/>
              <a:t>26/08/2014</a:t>
            </a:fld>
            <a:endParaRPr lang="en-AU"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0C6B666-C518-4F07-984B-5D53DF9AB5E8}" type="slidenum">
              <a:rPr lang="en-AU" smtClean="0"/>
              <a:t>‹#›</a:t>
            </a:fld>
            <a:endParaRPr lang="en-AU" dirty="0"/>
          </a:p>
        </p:txBody>
      </p:sp>
    </p:spTree>
    <p:extLst>
      <p:ext uri="{BB962C8B-B14F-4D97-AF65-F5344CB8AC3E}">
        <p14:creationId xmlns:p14="http://schemas.microsoft.com/office/powerpoint/2010/main" val="1681022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89CE9BF-6FD0-4320-A324-842DE04168B8}" type="datetimeFigureOut">
              <a:rPr lang="en-AU" smtClean="0"/>
              <a:t>26/08/2014</a:t>
            </a:fld>
            <a:endParaRPr lang="en-AU"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0C6B666-C518-4F07-984B-5D53DF9AB5E8}" type="slidenum">
              <a:rPr lang="en-AU" smtClean="0"/>
              <a:t>‹#›</a:t>
            </a:fld>
            <a:endParaRPr lang="en-AU" dirty="0"/>
          </a:p>
        </p:txBody>
      </p:sp>
    </p:spTree>
    <p:extLst>
      <p:ext uri="{BB962C8B-B14F-4D97-AF65-F5344CB8AC3E}">
        <p14:creationId xmlns:p14="http://schemas.microsoft.com/office/powerpoint/2010/main" val="2494465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0" name="Rectangle 9"/>
          <p:cNvSpPr/>
          <p:nvPr userDrawn="1"/>
        </p:nvSpPr>
        <p:spPr>
          <a:xfrm>
            <a:off x="0" y="6704929"/>
            <a:ext cx="1940280" cy="169277"/>
          </a:xfrm>
          <a:prstGeom prst="rect">
            <a:avLst/>
          </a:prstGeom>
        </p:spPr>
        <p:txBody>
          <a:bodyPr wrap="square">
            <a:spAutoFit/>
          </a:bodyPr>
          <a:lstStyle/>
          <a:p>
            <a:pPr algn="l" rtl="0"/>
            <a:r>
              <a:rPr lang="en-US" sz="500" b="0" i="0" u="none" strike="noStrike" kern="1200" baseline="0" dirty="0" smtClean="0">
                <a:solidFill>
                  <a:srgbClr val="000000"/>
                </a:solidFill>
                <a:latin typeface="Arial"/>
                <a:ea typeface="+mn-ea"/>
                <a:cs typeface="Arial"/>
              </a:rPr>
              <a:t>Geo_Y06_U1_SS_Singapore</a:t>
            </a:r>
            <a:endParaRPr lang="en-US" sz="500" b="0" i="0" u="none" strike="noStrike" kern="1200" baseline="0" dirty="0" smtClean="0">
              <a:solidFill>
                <a:srgbClr val="000000"/>
              </a:solidFill>
              <a:latin typeface="Arial"/>
              <a:ea typeface="+mn-ea"/>
              <a:cs typeface="Arial"/>
            </a:endParaRPr>
          </a:p>
        </p:txBody>
      </p:sp>
      <p:pic>
        <p:nvPicPr>
          <p:cNvPr id="11" name="Picture 10" descr="C2CIcon.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6144" y="6520911"/>
            <a:ext cx="424150" cy="184018"/>
          </a:xfrm>
          <a:prstGeom prst="rect">
            <a:avLst/>
          </a:prstGeom>
        </p:spPr>
      </p:pic>
      <p:pic>
        <p:nvPicPr>
          <p:cNvPr id="12" name="Picture 11" descr="DETE new.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632200" y="6621048"/>
            <a:ext cx="1473200" cy="182133"/>
          </a:xfrm>
          <a:prstGeom prst="rect">
            <a:avLst/>
          </a:prstGeom>
        </p:spPr>
      </p:pic>
      <p:pic>
        <p:nvPicPr>
          <p:cNvPr id="13" name="Picture 6" descr="Description: C2C_Data:Dev Area:ePub stuff:Gov Crest:Qld-CoA-Stylised-1L-Online-mono-1???.eps"/>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463883" y="6551613"/>
            <a:ext cx="15875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943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7.jp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hyperlink" Target="//upload.wikimedia.org/wikipedia/commons/1/15/Smith_Street_4.JPG" TargetMode="External"/><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g"/><Relationship Id="rId5" Type="http://schemas.microsoft.com/office/2007/relationships/hdphoto" Target="../media/hdphoto2.wdp"/><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3568" y="404664"/>
            <a:ext cx="7772400" cy="1368152"/>
          </a:xfrm>
        </p:spPr>
        <p:txBody>
          <a:bodyPr>
            <a:normAutofit/>
          </a:bodyPr>
          <a:lstStyle/>
          <a:p>
            <a:r>
              <a:rPr lang="en-AU" sz="5400" dirty="0" smtClean="0">
                <a:solidFill>
                  <a:schemeClr val="bg1"/>
                </a:solidFill>
                <a:latin typeface="Aharoni" panose="02010803020104030203" pitchFamily="2" charset="-79"/>
                <a:cs typeface="Aharoni" panose="02010803020104030203" pitchFamily="2" charset="-79"/>
              </a:rPr>
              <a:t>Singapore</a:t>
            </a:r>
            <a:endParaRPr lang="en-AU" sz="5400" dirty="0">
              <a:solidFill>
                <a:schemeClr val="bg1"/>
              </a:solidFill>
              <a:latin typeface="Aharoni" panose="02010803020104030203" pitchFamily="2" charset="-79"/>
              <a:cs typeface="Aharoni" panose="02010803020104030203" pitchFamily="2" charset="-79"/>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313" y="2708920"/>
            <a:ext cx="76200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929" y="3016014"/>
            <a:ext cx="3133725" cy="2910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3491880" y="4581128"/>
            <a:ext cx="280831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393690" y="4610156"/>
            <a:ext cx="180020" cy="14401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dirty="0"/>
          </a:p>
        </p:txBody>
      </p:sp>
      <p:sp>
        <p:nvSpPr>
          <p:cNvPr id="6" name="Rectangle 5"/>
          <p:cNvSpPr/>
          <p:nvPr/>
        </p:nvSpPr>
        <p:spPr>
          <a:xfrm>
            <a:off x="0" y="6453336"/>
            <a:ext cx="9144000"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0" y="6704929"/>
            <a:ext cx="1940280" cy="169277"/>
          </a:xfrm>
          <a:prstGeom prst="rect">
            <a:avLst/>
          </a:prstGeom>
        </p:spPr>
        <p:txBody>
          <a:bodyPr wrap="square">
            <a:spAutoFit/>
          </a:bodyPr>
          <a:lstStyle/>
          <a:p>
            <a:pPr algn="l" rtl="0"/>
            <a:r>
              <a:rPr lang="en-US" sz="500" b="0" i="0" u="none" strike="noStrike" kern="1200" baseline="0" dirty="0" smtClean="0">
                <a:solidFill>
                  <a:srgbClr val="000000"/>
                </a:solidFill>
                <a:latin typeface="Arial"/>
                <a:ea typeface="+mn-ea"/>
                <a:cs typeface="Arial"/>
              </a:rPr>
              <a:t>Geo_Y06_U1_SS_Singapore</a:t>
            </a:r>
            <a:endParaRPr lang="en-US" sz="500" b="0" i="0" u="none" strike="noStrike" kern="1200" baseline="0" dirty="0" smtClean="0">
              <a:solidFill>
                <a:srgbClr val="000000"/>
              </a:solidFill>
              <a:latin typeface="Arial"/>
              <a:ea typeface="+mn-ea"/>
              <a:cs typeface="Arial"/>
            </a:endParaRPr>
          </a:p>
        </p:txBody>
      </p:sp>
      <p:pic>
        <p:nvPicPr>
          <p:cNvPr id="10" name="Picture 9" descr="C2CIcon.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144" y="6520911"/>
            <a:ext cx="424150" cy="184018"/>
          </a:xfrm>
          <a:prstGeom prst="rect">
            <a:avLst/>
          </a:prstGeom>
        </p:spPr>
      </p:pic>
      <p:pic>
        <p:nvPicPr>
          <p:cNvPr id="11" name="Picture 10" descr="DETE ne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2200" y="6621048"/>
            <a:ext cx="1473200" cy="182133"/>
          </a:xfrm>
          <a:prstGeom prst="rect">
            <a:avLst/>
          </a:prstGeom>
        </p:spPr>
      </p:pic>
      <p:pic>
        <p:nvPicPr>
          <p:cNvPr id="12" name="Picture 6" descr="Description: C2C_Data:Dev Area:ePub stuff:Gov Crest:Qld-CoA-Stylised-1L-Online-mono-1???.ep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3883" y="6551613"/>
            <a:ext cx="15875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15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25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6" presetClass="entr" presetSubtype="32"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circle(out)">
                                      <p:cBhvr>
                                        <p:cTn id="1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502216" y="260648"/>
            <a:ext cx="8229600" cy="11430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100" b="1" dirty="0" smtClean="0">
                <a:latin typeface="Aharoni" panose="02010803020104030203" pitchFamily="2" charset="-79"/>
                <a:cs typeface="Aharoni" panose="02010803020104030203" pitchFamily="2" charset="-79"/>
              </a:rPr>
              <a:t/>
            </a:r>
            <a:br>
              <a:rPr lang="en-AU" sz="3100" b="1" dirty="0" smtClean="0">
                <a:latin typeface="Aharoni" panose="02010803020104030203" pitchFamily="2" charset="-79"/>
                <a:cs typeface="Aharoni" panose="02010803020104030203" pitchFamily="2" charset="-79"/>
              </a:rPr>
            </a:br>
            <a:r>
              <a:rPr lang="en-AU" sz="12800" b="1" dirty="0" smtClean="0">
                <a:latin typeface="Aharoni" panose="02010803020104030203" pitchFamily="2" charset="-79"/>
                <a:cs typeface="Aharoni" panose="02010803020104030203" pitchFamily="2" charset="-79"/>
              </a:rPr>
              <a:t/>
            </a:r>
            <a:br>
              <a:rPr lang="en-AU" sz="12800" b="1" dirty="0" smtClean="0">
                <a:latin typeface="Aharoni" panose="02010803020104030203" pitchFamily="2" charset="-79"/>
                <a:cs typeface="Aharoni" panose="02010803020104030203" pitchFamily="2" charset="-79"/>
              </a:rPr>
            </a:br>
            <a:r>
              <a:rPr lang="en-AU" sz="11200" b="1" dirty="0" smtClean="0">
                <a:latin typeface="Aharoni" panose="02010803020104030203" pitchFamily="2" charset="-79"/>
                <a:cs typeface="Aharoni" panose="02010803020104030203" pitchFamily="2" charset="-79"/>
              </a:rPr>
              <a:t>How people s</a:t>
            </a:r>
            <a:r>
              <a:rPr lang="en-AU" sz="11200" dirty="0" smtClean="0">
                <a:latin typeface="Aharoni" panose="02010803020104030203" pitchFamily="2" charset="-79"/>
                <a:cs typeface="Aharoni" panose="02010803020104030203" pitchFamily="2" charset="-79"/>
              </a:rPr>
              <a:t>helter, clothe and nourish </a:t>
            </a:r>
            <a:br>
              <a:rPr lang="en-AU" sz="11200" dirty="0" smtClean="0">
                <a:latin typeface="Aharoni" panose="02010803020104030203" pitchFamily="2" charset="-79"/>
                <a:cs typeface="Aharoni" panose="02010803020104030203" pitchFamily="2" charset="-79"/>
              </a:rPr>
            </a:br>
            <a:r>
              <a:rPr lang="en-AU" sz="11200" dirty="0" smtClean="0">
                <a:latin typeface="Aharoni" panose="02010803020104030203" pitchFamily="2" charset="-79"/>
                <a:cs typeface="Aharoni" panose="02010803020104030203" pitchFamily="2" charset="-79"/>
              </a:rPr>
              <a:t>themselves in Singapore (food, clothes and homes).</a:t>
            </a:r>
            <a:br>
              <a:rPr lang="en-AU" sz="11200" dirty="0" smtClean="0">
                <a:latin typeface="Aharoni" panose="02010803020104030203" pitchFamily="2" charset="-79"/>
                <a:cs typeface="Aharoni" panose="02010803020104030203" pitchFamily="2" charset="-79"/>
              </a:rPr>
            </a:br>
            <a:r>
              <a:rPr lang="en-AU" sz="11200" dirty="0" smtClean="0"/>
              <a:t/>
            </a:r>
            <a:br>
              <a:rPr lang="en-AU" sz="11200" dirty="0" smtClean="0"/>
            </a:br>
            <a:endParaRPr lang="en-AU" sz="112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1268760"/>
            <a:ext cx="2922240" cy="43833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540" y="1292407"/>
            <a:ext cx="4914875" cy="3686156"/>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262083" y="5013176"/>
                <a:ext cx="4237909" cy="1600438"/>
              </a:xfrm>
              <a:prstGeom prst="rect">
                <a:avLst/>
              </a:prstGeom>
              <a:noFill/>
            </p:spPr>
            <p:txBody>
              <a:bodyPr wrap="square" rtlCol="0">
                <a:spAutoFit/>
              </a:bodyPr>
              <a:lstStyle/>
              <a:p>
                <a:r>
                  <a:rPr lang="en-AU" sz="2000" dirty="0" smtClean="0"/>
                  <a:t>Singapore has a small land area of only 716 </a:t>
                </a:r>
                <a:r>
                  <a:rPr lang="en-AU" sz="2000" dirty="0"/>
                  <a:t>km</a:t>
                </a:r>
                <a14:m>
                  <m:oMath xmlns:m="http://schemas.openxmlformats.org/officeDocument/2006/math">
                    <m:r>
                      <a:rPr lang="en-AU" sz="2000" i="1">
                        <a:latin typeface="Cambria Math"/>
                      </a:rPr>
                      <m:t>²</m:t>
                    </m:r>
                    <m:r>
                      <a:rPr lang="en-AU" sz="2000">
                        <a:latin typeface="Cambria Math"/>
                      </a:rPr>
                      <m:t>, </m:t>
                    </m:r>
                  </m:oMath>
                </a14:m>
                <a:r>
                  <a:rPr lang="en-AU" sz="2000" dirty="0">
                    <a:cs typeface="Arial" panose="020B0604020202020204" pitchFamily="34" charset="0"/>
                  </a:rPr>
                  <a:t> </a:t>
                </a:r>
                <a:r>
                  <a:rPr lang="en-AU" sz="2000" dirty="0" smtClean="0">
                    <a:cs typeface="Arial" panose="020B0604020202020204" pitchFamily="34" charset="0"/>
                  </a:rPr>
                  <a:t>yet it has a population of 5.56 </a:t>
                </a:r>
                <a:r>
                  <a:rPr lang="en-AU" sz="2000" dirty="0">
                    <a:cs typeface="Arial" panose="020B0604020202020204" pitchFamily="34" charset="0"/>
                  </a:rPr>
                  <a:t>million people</a:t>
                </a:r>
                <a:r>
                  <a:rPr lang="en-AU" sz="2000" dirty="0"/>
                  <a:t>. About 90% of the population </a:t>
                </a:r>
                <a:r>
                  <a:rPr lang="en-AU" sz="2000" dirty="0" smtClean="0"/>
                  <a:t>live </a:t>
                </a:r>
                <a:r>
                  <a:rPr lang="en-AU" sz="2000" dirty="0"/>
                  <a:t>in high-rise buildings. </a:t>
                </a:r>
              </a:p>
              <a:p>
                <a:endParaRPr lang="en-AU" dirty="0"/>
              </a:p>
            </p:txBody>
          </p:sp>
        </mc:Choice>
        <mc:Fallback xmlns="">
          <p:sp>
            <p:nvSpPr>
              <p:cNvPr id="2" name="TextBox 1"/>
              <p:cNvSpPr txBox="1">
                <a:spLocks noRot="1" noChangeAspect="1" noMove="1" noResize="1" noEditPoints="1" noAdjustHandles="1" noChangeArrowheads="1" noChangeShapeType="1" noTextEdit="1"/>
              </p:cNvSpPr>
              <p:nvPr/>
            </p:nvSpPr>
            <p:spPr>
              <a:xfrm>
                <a:off x="262083" y="5013176"/>
                <a:ext cx="4237909" cy="1600438"/>
              </a:xfrm>
              <a:prstGeom prst="rect">
                <a:avLst/>
              </a:prstGeom>
              <a:blipFill rotWithShape="1">
                <a:blip r:embed="rId5"/>
                <a:stretch>
                  <a:fillRect l="-1583" t="-1901" r="-1583"/>
                </a:stretch>
              </a:blipFill>
            </p:spPr>
            <p:txBody>
              <a:bodyPr/>
              <a:lstStyle/>
              <a:p>
                <a:r>
                  <a:rPr lang="en-AU">
                    <a:noFill/>
                  </a:rPr>
                  <a:t> </a:t>
                </a:r>
              </a:p>
            </p:txBody>
          </p:sp>
        </mc:Fallback>
      </mc:AlternateContent>
    </p:spTree>
    <p:extLst>
      <p:ext uri="{BB962C8B-B14F-4D97-AF65-F5344CB8AC3E}">
        <p14:creationId xmlns:p14="http://schemas.microsoft.com/office/powerpoint/2010/main" val="303405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147248" cy="1143000"/>
          </a:xfrm>
        </p:spPr>
        <p:txBody>
          <a:bodyPr vert="horz" lIns="91440" tIns="45720" rIns="91440" bIns="45720" rtlCol="0" anchor="ctr">
            <a:normAutofit/>
          </a:bodyPr>
          <a:lstStyle/>
          <a:p>
            <a:r>
              <a:rPr lang="en-AU" sz="2800" b="1" dirty="0" smtClean="0">
                <a:latin typeface="Aharoni" panose="02010803020104030203" pitchFamily="2" charset="-79"/>
                <a:cs typeface="Aharoni" panose="02010803020104030203" pitchFamily="2" charset="-79"/>
              </a:rPr>
              <a:t>How people make spiritual </a:t>
            </a:r>
            <a:r>
              <a:rPr lang="en-AU" sz="2800" b="1" dirty="0">
                <a:latin typeface="Aharoni" panose="02010803020104030203" pitchFamily="2" charset="-79"/>
                <a:cs typeface="Aharoni" panose="02010803020104030203" pitchFamily="2" charset="-79"/>
              </a:rPr>
              <a:t>connections in Singapore (religion and beliefs) </a:t>
            </a:r>
          </a:p>
        </p:txBody>
      </p:sp>
      <p:graphicFrame>
        <p:nvGraphicFramePr>
          <p:cNvPr id="5" name="Chart 4"/>
          <p:cNvGraphicFramePr/>
          <p:nvPr>
            <p:extLst>
              <p:ext uri="{D42A27DB-BD31-4B8C-83A1-F6EECF244321}">
                <p14:modId xmlns:p14="http://schemas.microsoft.com/office/powerpoint/2010/main" val="3986001098"/>
              </p:ext>
            </p:extLst>
          </p:nvPr>
        </p:nvGraphicFramePr>
        <p:xfrm>
          <a:off x="184577" y="1247764"/>
          <a:ext cx="4176464" cy="4502496"/>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180615" y="5173160"/>
            <a:ext cx="4176464" cy="400110"/>
          </a:xfrm>
          <a:prstGeom prst="rect">
            <a:avLst/>
          </a:prstGeom>
        </p:spPr>
        <p:txBody>
          <a:bodyPr wrap="square">
            <a:spAutoFit/>
          </a:bodyPr>
          <a:lstStyle/>
          <a:p>
            <a:r>
              <a:rPr lang="en-AU" sz="1000" dirty="0"/>
              <a:t>Data sourced from: </a:t>
            </a:r>
            <a:r>
              <a:rPr lang="en-AU" sz="1000" i="1" dirty="0"/>
              <a:t>World </a:t>
            </a:r>
            <a:r>
              <a:rPr lang="en-AU" sz="1000" i="1" dirty="0" err="1"/>
              <a:t>factbook</a:t>
            </a:r>
            <a:r>
              <a:rPr lang="en-AU" sz="1000" i="1" dirty="0"/>
              <a:t> </a:t>
            </a:r>
            <a:r>
              <a:rPr lang="en-AU" sz="1000" dirty="0"/>
              <a:t>(CIA) https://www.cia.gov/library/publications/the-world-factbook/geos/sn.html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1624810"/>
            <a:ext cx="4477052" cy="3748405"/>
          </a:xfrm>
          <a:prstGeom prst="rect">
            <a:avLst/>
          </a:prstGeom>
        </p:spPr>
      </p:pic>
    </p:spTree>
    <p:extLst>
      <p:ext uri="{BB962C8B-B14F-4D97-AF65-F5344CB8AC3E}">
        <p14:creationId xmlns:p14="http://schemas.microsoft.com/office/powerpoint/2010/main" val="4019473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2998"/>
            <a:ext cx="8229600" cy="1143000"/>
          </a:xfrm>
        </p:spPr>
        <p:txBody>
          <a:bodyPr>
            <a:noAutofit/>
          </a:bodyPr>
          <a:lstStyle/>
          <a:p>
            <a:r>
              <a:rPr lang="en-AU" sz="2800" b="1" dirty="0" smtClean="0">
                <a:latin typeface="Aharoni" panose="02010803020104030203" pitchFamily="2" charset="-79"/>
                <a:cs typeface="Aharoni" panose="02010803020104030203" pitchFamily="2" charset="-79"/>
              </a:rPr>
              <a:t>How people entertain and are entertained in Singapore (music, dance, art, sport)</a:t>
            </a:r>
            <a:endParaRPr lang="en-AU" sz="2800" b="1" dirty="0">
              <a:latin typeface="Aharoni" panose="02010803020104030203" pitchFamily="2" charset="-79"/>
              <a:cs typeface="Aharoni" panose="02010803020104030203" pitchFamily="2" charset="-79"/>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052736"/>
            <a:ext cx="4700016" cy="323697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1052736"/>
            <a:ext cx="2848850" cy="470099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3746" y="3645025"/>
            <a:ext cx="2099579" cy="2664296"/>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9790" y="4077071"/>
            <a:ext cx="3525269" cy="2232250"/>
          </a:xfrm>
          <a:prstGeom prst="rect">
            <a:avLst/>
          </a:prstGeom>
        </p:spPr>
      </p:pic>
    </p:spTree>
    <p:extLst>
      <p:ext uri="{BB962C8B-B14F-4D97-AF65-F5344CB8AC3E}">
        <p14:creationId xmlns:p14="http://schemas.microsoft.com/office/powerpoint/2010/main" val="301403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179512" y="274638"/>
            <a:ext cx="4114800" cy="171420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800" b="1" dirty="0" smtClean="0">
                <a:latin typeface="Aharoni" panose="02010803020104030203" pitchFamily="2" charset="-79"/>
                <a:cs typeface="Aharoni" panose="02010803020104030203" pitchFamily="2" charset="-79"/>
              </a:rPr>
              <a:t>How people celebrate in Singapore </a:t>
            </a:r>
          </a:p>
          <a:p>
            <a:pPr algn="l"/>
            <a:r>
              <a:rPr lang="en-AU" sz="2800" b="1" dirty="0" smtClean="0">
                <a:latin typeface="Aharoni" panose="02010803020104030203" pitchFamily="2" charset="-79"/>
                <a:cs typeface="Aharoni" panose="02010803020104030203" pitchFamily="2" charset="-79"/>
              </a:rPr>
              <a:t>(gatherings and festivals)</a:t>
            </a:r>
            <a:endParaRPr lang="en-AU" sz="2800" b="1" dirty="0">
              <a:latin typeface="Aharoni" panose="02010803020104030203" pitchFamily="2" charset="-79"/>
              <a:cs typeface="Aharoni" panose="02010803020104030203" pitchFamily="2" charset="-79"/>
            </a:endParaRPr>
          </a:p>
        </p:txBody>
      </p:sp>
      <p:grpSp>
        <p:nvGrpSpPr>
          <p:cNvPr id="3" name="Group 2"/>
          <p:cNvGrpSpPr/>
          <p:nvPr/>
        </p:nvGrpSpPr>
        <p:grpSpPr>
          <a:xfrm>
            <a:off x="3229072" y="794104"/>
            <a:ext cx="5663407" cy="4435096"/>
            <a:chOff x="1266285" y="-1166226"/>
            <a:chExt cx="5663407" cy="3606403"/>
          </a:xfrm>
        </p:grpSpPr>
        <p:sp>
          <p:nvSpPr>
            <p:cNvPr id="11" name="TextBox 10"/>
            <p:cNvSpPr txBox="1"/>
            <p:nvPr/>
          </p:nvSpPr>
          <p:spPr>
            <a:xfrm>
              <a:off x="1266285" y="-1166226"/>
              <a:ext cx="5663407" cy="750807"/>
            </a:xfrm>
            <a:prstGeom prst="rect">
              <a:avLst/>
            </a:prstGeom>
            <a:solidFill>
              <a:schemeClr val="tx1"/>
            </a:solidFill>
          </p:spPr>
          <p:txBody>
            <a:bodyPr wrap="square" rtlCol="0">
              <a:spAutoFit/>
            </a:bodyPr>
            <a:lstStyle/>
            <a:p>
              <a:r>
                <a:rPr lang="en-AU" dirty="0" smtClean="0">
                  <a:solidFill>
                    <a:schemeClr val="bg1"/>
                  </a:solidFill>
                </a:rPr>
                <a:t>A traditional Chinese harvest festival, the Mid-Autumn Festival is </a:t>
              </a:r>
              <a:r>
                <a:rPr lang="en-AU" dirty="0">
                  <a:solidFill>
                    <a:schemeClr val="bg1"/>
                  </a:solidFill>
                </a:rPr>
                <a:t>also </a:t>
              </a:r>
              <a:r>
                <a:rPr lang="en-AU" dirty="0" smtClean="0">
                  <a:solidFill>
                    <a:schemeClr val="bg1"/>
                  </a:solidFill>
                </a:rPr>
                <a:t>known </a:t>
              </a:r>
              <a:r>
                <a:rPr lang="en-AU" dirty="0">
                  <a:solidFill>
                    <a:schemeClr val="bg1"/>
                  </a:solidFill>
                </a:rPr>
                <a:t>as the Lantern or Mooncake </a:t>
              </a:r>
              <a:r>
                <a:rPr lang="en-AU" dirty="0" smtClean="0">
                  <a:solidFill>
                    <a:schemeClr val="bg1"/>
                  </a:solidFill>
                </a:rPr>
                <a:t>Festival. A Mid-Autumn festival is held in Singapore each year.  </a:t>
              </a:r>
              <a:endParaRPr lang="en-AU" dirty="0">
                <a:solidFill>
                  <a:schemeClr val="bg1"/>
                </a:solidFill>
              </a:endParaRP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19404"/>
            <a:stretch/>
          </p:blipFill>
          <p:spPr>
            <a:xfrm>
              <a:off x="1273874" y="-428939"/>
              <a:ext cx="5560913" cy="2869116"/>
            </a:xfrm>
            <a:prstGeom prst="rect">
              <a:avLst/>
            </a:prstGeom>
          </p:spPr>
        </p:pic>
      </p:grpSp>
      <p:grpSp>
        <p:nvGrpSpPr>
          <p:cNvPr id="2" name="Group 1"/>
          <p:cNvGrpSpPr/>
          <p:nvPr/>
        </p:nvGrpSpPr>
        <p:grpSpPr>
          <a:xfrm>
            <a:off x="279018" y="2371955"/>
            <a:ext cx="6556282" cy="4017870"/>
            <a:chOff x="179513" y="1546196"/>
            <a:chExt cx="6925323" cy="4017870"/>
          </a:xfrm>
        </p:grpSpPr>
        <p:sp>
          <p:nvSpPr>
            <p:cNvPr id="13" name="TextBox 12"/>
            <p:cNvSpPr txBox="1"/>
            <p:nvPr/>
          </p:nvSpPr>
          <p:spPr>
            <a:xfrm>
              <a:off x="3226608" y="4537995"/>
              <a:ext cx="3878228" cy="1015663"/>
            </a:xfrm>
            <a:prstGeom prst="rect">
              <a:avLst/>
            </a:prstGeom>
            <a:solidFill>
              <a:schemeClr val="tx1"/>
            </a:solidFill>
          </p:spPr>
          <p:txBody>
            <a:bodyPr wrap="square" rtlCol="0">
              <a:spAutoFit/>
            </a:bodyPr>
            <a:lstStyle/>
            <a:p>
              <a:r>
                <a:rPr lang="en-AU" sz="2000" dirty="0" smtClean="0">
                  <a:solidFill>
                    <a:prstClr val="white"/>
                  </a:solidFill>
                  <a:cs typeface="Aharoni" panose="02010803020104030203" pitchFamily="2" charset="-79"/>
                </a:rPr>
                <a:t>Pongal is a</a:t>
              </a:r>
              <a:r>
                <a:rPr lang="en-AU" sz="2000" dirty="0" smtClean="0">
                  <a:solidFill>
                    <a:prstClr val="white"/>
                  </a:solidFill>
                  <a:cs typeface="Arial" panose="020B0604020202020204" pitchFamily="34" charset="0"/>
                </a:rPr>
                <a:t> four day celebration of a good harvest celebrated by the local </a:t>
              </a:r>
              <a:r>
                <a:rPr lang="en-AU" sz="2000" dirty="0">
                  <a:solidFill>
                    <a:prstClr val="white"/>
                  </a:solidFill>
                  <a:cs typeface="Arial" panose="020B0604020202020204" pitchFamily="34" charset="0"/>
                </a:rPr>
                <a:t>T</a:t>
              </a:r>
              <a:r>
                <a:rPr lang="en-AU" sz="2000" dirty="0" smtClean="0">
                  <a:solidFill>
                    <a:prstClr val="white"/>
                  </a:solidFill>
                  <a:cs typeface="Arial" panose="020B0604020202020204" pitchFamily="34" charset="0"/>
                </a:rPr>
                <a:t>amil community. </a:t>
              </a:r>
              <a:endParaRPr lang="en-AU" sz="2000" dirty="0">
                <a:solidFill>
                  <a:prstClr val="white"/>
                </a:solidFill>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3" y="1546196"/>
              <a:ext cx="3013402" cy="4017870"/>
            </a:xfrm>
            <a:prstGeom prst="rect">
              <a:avLst/>
            </a:prstGeom>
          </p:spPr>
        </p:pic>
      </p:grpSp>
    </p:spTree>
    <p:extLst>
      <p:ext uri="{BB962C8B-B14F-4D97-AF65-F5344CB8AC3E}">
        <p14:creationId xmlns:p14="http://schemas.microsoft.com/office/powerpoint/2010/main" val="1319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4" name="Group 3"/>
          <p:cNvGrpSpPr/>
          <p:nvPr/>
        </p:nvGrpSpPr>
        <p:grpSpPr>
          <a:xfrm>
            <a:off x="27647" y="243833"/>
            <a:ext cx="5400235" cy="3220012"/>
            <a:chOff x="5935534" y="595727"/>
            <a:chExt cx="5782729" cy="3518339"/>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5534" y="595727"/>
              <a:ext cx="4691119" cy="3518339"/>
            </a:xfrm>
            <a:prstGeom prst="rect">
              <a:avLst/>
            </a:prstGeom>
          </p:spPr>
        </p:pic>
        <p:sp>
          <p:nvSpPr>
            <p:cNvPr id="7" name="TextBox 6"/>
            <p:cNvSpPr txBox="1"/>
            <p:nvPr/>
          </p:nvSpPr>
          <p:spPr>
            <a:xfrm>
              <a:off x="9357111" y="1322848"/>
              <a:ext cx="2361152" cy="2791218"/>
            </a:xfrm>
            <a:prstGeom prst="rect">
              <a:avLst/>
            </a:prstGeom>
            <a:solidFill>
              <a:schemeClr val="tx1"/>
            </a:solidFill>
          </p:spPr>
          <p:txBody>
            <a:bodyPr wrap="square" rtlCol="0">
              <a:spAutoFit/>
            </a:bodyPr>
            <a:lstStyle/>
            <a:p>
              <a:r>
                <a:rPr lang="en-AU" sz="2000" dirty="0" smtClean="0">
                  <a:solidFill>
                    <a:prstClr val="white"/>
                  </a:solidFill>
                  <a:cs typeface="Aharoni" panose="02010803020104030203" pitchFamily="2" charset="-79"/>
                </a:rPr>
                <a:t>Hari Raya Haji, or Eid </a:t>
              </a:r>
              <a:r>
                <a:rPr lang="en-AU" sz="2000" dirty="0" err="1" smtClean="0">
                  <a:solidFill>
                    <a:prstClr val="white"/>
                  </a:solidFill>
                  <a:cs typeface="Aharoni" panose="02010803020104030203" pitchFamily="2" charset="-79"/>
                </a:rPr>
                <a:t>ul-Fitr</a:t>
              </a:r>
              <a:r>
                <a:rPr lang="en-AU" sz="2000" dirty="0" smtClean="0">
                  <a:solidFill>
                    <a:prstClr val="white"/>
                  </a:solidFill>
                  <a:cs typeface="Aharoni" panose="02010803020104030203" pitchFamily="2" charset="-79"/>
                </a:rPr>
                <a:t> (</a:t>
              </a:r>
              <a:r>
                <a:rPr lang="en-AU" sz="2000" dirty="0" smtClean="0">
                  <a:solidFill>
                    <a:prstClr val="white"/>
                  </a:solidFill>
                  <a:cs typeface="Arial" panose="020B0604020202020204" pitchFamily="34" charset="0"/>
                </a:rPr>
                <a:t>‘Festival of sacrifice’) is celebrated over four days by Muslims to mark the end of Ramadan. </a:t>
              </a:r>
              <a:endParaRPr lang="en-AU" sz="2000" dirty="0">
                <a:solidFill>
                  <a:prstClr val="white"/>
                </a:solidFill>
                <a:cs typeface="Arial" panose="020B0604020202020204" pitchFamily="34" charset="0"/>
              </a:endParaRPr>
            </a:p>
          </p:txBody>
        </p:sp>
      </p:grpSp>
      <p:sp>
        <p:nvSpPr>
          <p:cNvPr id="23" name="Title 1"/>
          <p:cNvSpPr txBox="1">
            <a:spLocks/>
          </p:cNvSpPr>
          <p:nvPr/>
        </p:nvSpPr>
        <p:spPr>
          <a:xfrm>
            <a:off x="3059832" y="45205"/>
            <a:ext cx="59766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AU" sz="2800" b="1" dirty="0" smtClean="0">
                <a:latin typeface="Aharoni" panose="02010803020104030203" pitchFamily="2" charset="-79"/>
                <a:cs typeface="Aharoni" panose="02010803020104030203" pitchFamily="2" charset="-79"/>
              </a:rPr>
              <a:t>How people celebrate in Singapore (gatherings and festivals)</a:t>
            </a:r>
            <a:endParaRPr lang="en-AU" sz="2800" b="1" dirty="0">
              <a:latin typeface="Aharoni" panose="02010803020104030203" pitchFamily="2" charset="-79"/>
              <a:cs typeface="Aharoni" panose="02010803020104030203" pitchFamily="2" charset="-79"/>
            </a:endParaRPr>
          </a:p>
        </p:txBody>
      </p:sp>
      <p:grpSp>
        <p:nvGrpSpPr>
          <p:cNvPr id="2" name="Group 1"/>
          <p:cNvGrpSpPr/>
          <p:nvPr/>
        </p:nvGrpSpPr>
        <p:grpSpPr>
          <a:xfrm>
            <a:off x="232462" y="3535273"/>
            <a:ext cx="5409615" cy="2862323"/>
            <a:chOff x="2547501" y="2122056"/>
            <a:chExt cx="5409615" cy="2862323"/>
          </a:xfrm>
        </p:grpSpPr>
        <p:sp>
          <p:nvSpPr>
            <p:cNvPr id="10" name="TextBox 9"/>
            <p:cNvSpPr txBox="1"/>
            <p:nvPr/>
          </p:nvSpPr>
          <p:spPr>
            <a:xfrm>
              <a:off x="2547501" y="2122056"/>
              <a:ext cx="1938894" cy="2862322"/>
            </a:xfrm>
            <a:prstGeom prst="rect">
              <a:avLst/>
            </a:prstGeom>
            <a:solidFill>
              <a:schemeClr val="tx1"/>
            </a:solidFill>
          </p:spPr>
          <p:txBody>
            <a:bodyPr wrap="square" rtlCol="0">
              <a:spAutoFit/>
            </a:bodyPr>
            <a:lstStyle/>
            <a:p>
              <a:r>
                <a:rPr lang="en-AU" sz="2000" dirty="0" smtClean="0">
                  <a:solidFill>
                    <a:prstClr val="white"/>
                  </a:solidFill>
                  <a:cs typeface="Aharoni" panose="02010803020104030203" pitchFamily="2" charset="-79"/>
                </a:rPr>
                <a:t>Vesak Day is the</a:t>
              </a:r>
              <a:r>
                <a:rPr lang="en-AU" sz="2000" dirty="0" smtClean="0">
                  <a:solidFill>
                    <a:prstClr val="white"/>
                  </a:solidFill>
                  <a:cs typeface="Arial" panose="020B0604020202020204" pitchFamily="34" charset="0"/>
                </a:rPr>
                <a:t> most significant day of the year in the Buddhist calendar. The day celebrates the birth and death of the Buddha. </a:t>
              </a:r>
              <a:endParaRPr lang="en-AU" sz="2000" dirty="0">
                <a:solidFill>
                  <a:prstClr val="white"/>
                </a:solidFill>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1907" y="2122057"/>
              <a:ext cx="3495209" cy="2862322"/>
            </a:xfrm>
            <a:prstGeom prst="rect">
              <a:avLst/>
            </a:prstGeom>
          </p:spPr>
        </p:pic>
      </p:grpSp>
      <p:grpSp>
        <p:nvGrpSpPr>
          <p:cNvPr id="22" name="Group 21"/>
          <p:cNvGrpSpPr/>
          <p:nvPr/>
        </p:nvGrpSpPr>
        <p:grpSpPr>
          <a:xfrm>
            <a:off x="5796136" y="1340769"/>
            <a:ext cx="3231607" cy="5040559"/>
            <a:chOff x="9955747" y="2371724"/>
            <a:chExt cx="3258677" cy="4371667"/>
          </a:xfrm>
        </p:grpSpPr>
        <p:sp>
          <p:nvSpPr>
            <p:cNvPr id="8" name="TextBox 7"/>
            <p:cNvSpPr txBox="1"/>
            <p:nvPr/>
          </p:nvSpPr>
          <p:spPr>
            <a:xfrm>
              <a:off x="9955748" y="5419952"/>
              <a:ext cx="3243518" cy="1323439"/>
            </a:xfrm>
            <a:prstGeom prst="rect">
              <a:avLst/>
            </a:prstGeom>
            <a:solidFill>
              <a:schemeClr val="tx1"/>
            </a:solidFill>
          </p:spPr>
          <p:txBody>
            <a:bodyPr wrap="square" rtlCol="0">
              <a:spAutoFit/>
            </a:bodyPr>
            <a:lstStyle/>
            <a:p>
              <a:r>
                <a:rPr lang="en-AU" sz="2000" dirty="0" smtClean="0">
                  <a:solidFill>
                    <a:prstClr val="white"/>
                  </a:solidFill>
                  <a:cs typeface="Aharoni" panose="02010803020104030203" pitchFamily="2" charset="-79"/>
                </a:rPr>
                <a:t>Thapusam</a:t>
              </a:r>
            </a:p>
            <a:p>
              <a:r>
                <a:rPr lang="en-AU" sz="2000" dirty="0" smtClean="0">
                  <a:solidFill>
                    <a:prstClr val="white"/>
                  </a:solidFill>
                  <a:cs typeface="Arial" panose="020B0604020202020204" pitchFamily="34" charset="0"/>
                </a:rPr>
                <a:t>A Hindu festival celebrated by Singapore’s Tamil community.</a:t>
              </a:r>
              <a:endParaRPr lang="en-AU" sz="2000" dirty="0">
                <a:solidFill>
                  <a:prstClr val="white"/>
                </a:solidFill>
                <a:cs typeface="Arial" panose="020B0604020202020204"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5747" y="2371724"/>
              <a:ext cx="3258677" cy="3372430"/>
            </a:xfrm>
            <a:prstGeom prst="rect">
              <a:avLst/>
            </a:prstGeom>
          </p:spPr>
        </p:pic>
      </p:grpSp>
    </p:spTree>
    <p:extLst>
      <p:ext uri="{BB962C8B-B14F-4D97-AF65-F5344CB8AC3E}">
        <p14:creationId xmlns:p14="http://schemas.microsoft.com/office/powerpoint/2010/main" val="61416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a:xfrm>
            <a:off x="395536" y="220167"/>
            <a:ext cx="8496944" cy="830997"/>
          </a:xfrm>
          <a:prstGeom prst="rect">
            <a:avLst/>
          </a:prstGeom>
        </p:spPr>
        <p:txBody>
          <a:bodyPr wrap="square">
            <a:spAutoFit/>
          </a:bodyPr>
          <a:lstStyle/>
          <a:p>
            <a:r>
              <a:rPr lang="en-AU" sz="2400" b="1" dirty="0">
                <a:latin typeface="Aharoni" panose="02010803020104030203" pitchFamily="2" charset="-79"/>
                <a:cs typeface="Aharoni" panose="02010803020104030203" pitchFamily="2" charset="-79"/>
              </a:rPr>
              <a:t>How people </a:t>
            </a:r>
            <a:r>
              <a:rPr lang="en-AU" sz="2400" b="1" dirty="0" smtClean="0">
                <a:latin typeface="Aharoni" panose="02010803020104030203" pitchFamily="2" charset="-79"/>
                <a:cs typeface="Aharoni" panose="02010803020104030203" pitchFamily="2" charset="-79"/>
              </a:rPr>
              <a:t>connect past and present in Singapore (customs and traditions)</a:t>
            </a:r>
            <a:endParaRPr lang="en-AU" sz="2400" b="1" dirty="0">
              <a:latin typeface="Aharoni" panose="02010803020104030203" pitchFamily="2" charset="-79"/>
              <a:cs typeface="Aharoni" panose="02010803020104030203" pitchFamily="2" charset="-79"/>
            </a:endParaRPr>
          </a:p>
        </p:txBody>
      </p:sp>
      <p:grpSp>
        <p:nvGrpSpPr>
          <p:cNvPr id="10" name="Group 9"/>
          <p:cNvGrpSpPr/>
          <p:nvPr/>
        </p:nvGrpSpPr>
        <p:grpSpPr>
          <a:xfrm>
            <a:off x="179511" y="1173165"/>
            <a:ext cx="8862265" cy="2925144"/>
            <a:chOff x="179511" y="1173165"/>
            <a:chExt cx="8862265" cy="2925144"/>
          </a:xfrm>
        </p:grpSpPr>
        <p:sp>
          <p:nvSpPr>
            <p:cNvPr id="6" name="TextBox 5"/>
            <p:cNvSpPr txBox="1"/>
            <p:nvPr/>
          </p:nvSpPr>
          <p:spPr>
            <a:xfrm>
              <a:off x="179511" y="2774870"/>
              <a:ext cx="4248473" cy="1323439"/>
            </a:xfrm>
            <a:prstGeom prst="rect">
              <a:avLst/>
            </a:prstGeom>
            <a:solidFill>
              <a:schemeClr val="tx1"/>
            </a:solidFill>
          </p:spPr>
          <p:txBody>
            <a:bodyPr wrap="square" rtlCol="0">
              <a:spAutoFit/>
            </a:bodyPr>
            <a:lstStyle/>
            <a:p>
              <a:r>
                <a:rPr lang="en-AU" sz="2000" dirty="0" smtClean="0">
                  <a:solidFill>
                    <a:prstClr val="white"/>
                  </a:solidFill>
                  <a:cs typeface="Aharoni" panose="02010803020104030203" pitchFamily="2" charset="-79"/>
                </a:rPr>
                <a:t>Dragon Boat racing events are a</a:t>
              </a:r>
              <a:r>
                <a:rPr lang="en-AU" sz="2000" dirty="0" smtClean="0">
                  <a:solidFill>
                    <a:prstClr val="white"/>
                  </a:solidFill>
                  <a:cs typeface="Arial" panose="020B0604020202020204" pitchFamily="34" charset="0"/>
                </a:rPr>
                <a:t> Chinese custom that dates back to ancient times. Dragon boat races are held every year in Singapore.</a:t>
              </a:r>
              <a:endParaRPr lang="en-AU" sz="2000" dirty="0">
                <a:solidFill>
                  <a:prstClr val="white"/>
                </a:solidFill>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1" y="1173165"/>
              <a:ext cx="8862265" cy="1695108"/>
            </a:xfrm>
            <a:prstGeom prst="rect">
              <a:avLst/>
            </a:prstGeom>
          </p:spPr>
        </p:pic>
      </p:grpSp>
      <p:grpSp>
        <p:nvGrpSpPr>
          <p:cNvPr id="11" name="Group 10"/>
          <p:cNvGrpSpPr/>
          <p:nvPr/>
        </p:nvGrpSpPr>
        <p:grpSpPr>
          <a:xfrm>
            <a:off x="4283968" y="2868274"/>
            <a:ext cx="4757807" cy="3477878"/>
            <a:chOff x="4044881" y="3012534"/>
            <a:chExt cx="4551303" cy="3477878"/>
          </a:xfrm>
        </p:grpSpPr>
        <p:sp>
          <p:nvSpPr>
            <p:cNvPr id="8" name="TextBox 7"/>
            <p:cNvSpPr txBox="1"/>
            <p:nvPr/>
          </p:nvSpPr>
          <p:spPr>
            <a:xfrm>
              <a:off x="6435944" y="3012534"/>
              <a:ext cx="2160240" cy="3477877"/>
            </a:xfrm>
            <a:prstGeom prst="rect">
              <a:avLst/>
            </a:prstGeom>
            <a:solidFill>
              <a:schemeClr val="tx1"/>
            </a:solidFill>
          </p:spPr>
          <p:txBody>
            <a:bodyPr wrap="square" rtlCol="0">
              <a:spAutoFit/>
            </a:bodyPr>
            <a:lstStyle/>
            <a:p>
              <a:r>
                <a:rPr lang="en-AU" sz="2000" dirty="0" smtClean="0">
                  <a:solidFill>
                    <a:schemeClr val="bg1"/>
                  </a:solidFill>
                </a:rPr>
                <a:t>Buddhism is one of the religions practised in Singapore.</a:t>
              </a:r>
            </a:p>
            <a:p>
              <a:r>
                <a:rPr lang="en-AU" sz="2000" dirty="0" smtClean="0">
                  <a:solidFill>
                    <a:schemeClr val="bg1"/>
                  </a:solidFill>
                </a:rPr>
                <a:t>Meditation is a custom in Buddhism that has been practised since early times and continues to be practised today.   </a:t>
              </a:r>
              <a:endParaRPr lang="en-AU" sz="2000" dirty="0">
                <a:solidFill>
                  <a:schemeClr val="bg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4881" y="3012534"/>
              <a:ext cx="2391063" cy="3477878"/>
            </a:xfrm>
            <a:prstGeom prst="rect">
              <a:avLst/>
            </a:prstGeom>
          </p:spPr>
        </p:pic>
      </p:grpSp>
    </p:spTree>
    <p:extLst>
      <p:ext uri="{BB962C8B-B14F-4D97-AF65-F5344CB8AC3E}">
        <p14:creationId xmlns:p14="http://schemas.microsoft.com/office/powerpoint/2010/main" val="190465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544" y="-27384"/>
            <a:ext cx="3528392" cy="1008112"/>
          </a:xfrm>
        </p:spPr>
        <p:txBody>
          <a:bodyPr>
            <a:normAutofit/>
          </a:bodyPr>
          <a:lstStyle/>
          <a:p>
            <a:r>
              <a:rPr lang="en-AU" sz="3200" dirty="0" smtClean="0">
                <a:latin typeface="Aharoni" panose="02010803020104030203" pitchFamily="2" charset="-79"/>
                <a:cs typeface="Aharoni" panose="02010803020104030203" pitchFamily="2" charset="-79"/>
              </a:rPr>
              <a:t>Attributions</a:t>
            </a:r>
            <a:endParaRPr lang="en-AU" sz="32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245439" y="908720"/>
            <a:ext cx="8575033" cy="5616624"/>
          </a:xfrm>
        </p:spPr>
        <p:txBody>
          <a:bodyPr>
            <a:noAutofit/>
          </a:bodyPr>
          <a:lstStyle/>
          <a:p>
            <a:pPr marL="0" indent="0">
              <a:buNone/>
            </a:pPr>
            <a:r>
              <a:rPr lang="en-AU" sz="1200" b="1" dirty="0" smtClean="0"/>
              <a:t>Slide 1: </a:t>
            </a:r>
          </a:p>
          <a:p>
            <a:pPr marL="0" indent="0">
              <a:buNone/>
            </a:pPr>
            <a:r>
              <a:rPr lang="en-AU" sz="1200" dirty="0" smtClean="0"/>
              <a:t>http</a:t>
            </a:r>
            <a:r>
              <a:rPr lang="en-AU" sz="1200" dirty="0"/>
              <a:t>://</a:t>
            </a:r>
            <a:r>
              <a:rPr lang="en-AU" sz="1200" dirty="0" smtClean="0"/>
              <a:t>commons.wikimedia.org/wiki/File:Singapore_at_night.jpg </a:t>
            </a:r>
          </a:p>
          <a:p>
            <a:pPr marL="0" indent="0">
              <a:buNone/>
            </a:pPr>
            <a:r>
              <a:rPr lang="en-AU" sz="1200" i="1" dirty="0"/>
              <a:t>World </a:t>
            </a:r>
            <a:r>
              <a:rPr lang="en-AU" sz="1200" i="1" dirty="0" err="1"/>
              <a:t>factbook</a:t>
            </a:r>
            <a:r>
              <a:rPr lang="en-AU" sz="1200" i="1" dirty="0"/>
              <a:t> </a:t>
            </a:r>
            <a:r>
              <a:rPr lang="en-AU" sz="1200" dirty="0"/>
              <a:t>(CIA) https://www.cia.gov/library/publications/the-world-factbook/geos/sn.html </a:t>
            </a:r>
            <a:endParaRPr lang="en-AU" sz="1200" dirty="0" smtClean="0"/>
          </a:p>
          <a:p>
            <a:pPr marL="0" indent="0">
              <a:buNone/>
            </a:pPr>
            <a:r>
              <a:rPr lang="en-AU" sz="1200" dirty="0" smtClean="0"/>
              <a:t>http</a:t>
            </a:r>
            <a:r>
              <a:rPr lang="en-AU" sz="1200" dirty="0"/>
              <a:t>://</a:t>
            </a:r>
            <a:r>
              <a:rPr lang="en-AU" sz="1200" dirty="0" smtClean="0"/>
              <a:t>commons.wikimedia.org/wiki/File:Malaysia_and_Singapore_locator_map.png </a:t>
            </a:r>
          </a:p>
          <a:p>
            <a:pPr marL="0" indent="0">
              <a:buNone/>
            </a:pPr>
            <a:r>
              <a:rPr lang="en-AU" sz="1200" b="1" dirty="0" smtClean="0"/>
              <a:t>Slide 2: </a:t>
            </a:r>
          </a:p>
          <a:p>
            <a:pPr marL="0" indent="0">
              <a:buNone/>
            </a:pPr>
            <a:r>
              <a:rPr lang="en-AU" sz="1200" dirty="0" smtClean="0"/>
              <a:t>Modified from: </a:t>
            </a:r>
            <a:r>
              <a:rPr lang="en-AU" sz="1200" dirty="0"/>
              <a:t>Groyn88 2005, </a:t>
            </a:r>
            <a:r>
              <a:rPr lang="en-AU" sz="1200" i="1" dirty="0"/>
              <a:t>Southern to middle part of </a:t>
            </a:r>
            <a:r>
              <a:rPr lang="en-AU" sz="1200" i="1" dirty="0" err="1"/>
              <a:t>Jurong</a:t>
            </a:r>
            <a:r>
              <a:rPr lang="en-AU" sz="1200" i="1" dirty="0"/>
              <a:t> Lake, Singapore  </a:t>
            </a:r>
            <a:r>
              <a:rPr lang="en-AU" sz="1200" dirty="0"/>
              <a:t>http://commons.wikimedia.org/wiki/File:Southern_to_middle_part_of_Jurong_Lake,_Singapore.jpg CC BY-SA 3.0 creativecommons.org/licenses/by-</a:t>
            </a:r>
            <a:r>
              <a:rPr lang="en-AU" sz="1200" dirty="0" err="1"/>
              <a:t>sa</a:t>
            </a:r>
            <a:r>
              <a:rPr lang="en-AU" sz="1200" dirty="0"/>
              <a:t>/3.0/</a:t>
            </a:r>
            <a:r>
              <a:rPr lang="en-AU" sz="1200" dirty="0" err="1"/>
              <a:t>deed.en</a:t>
            </a:r>
            <a:endParaRPr lang="en-AU" sz="1200" dirty="0"/>
          </a:p>
          <a:p>
            <a:pPr marL="0" indent="0">
              <a:buNone/>
            </a:pPr>
            <a:r>
              <a:rPr lang="en-AU" sz="1200" b="1" dirty="0" smtClean="0"/>
              <a:t>Slide 3: </a:t>
            </a:r>
            <a:endParaRPr lang="en-AU" sz="1200" b="1" dirty="0"/>
          </a:p>
          <a:p>
            <a:pPr marL="0" indent="0">
              <a:buNone/>
            </a:pPr>
            <a:r>
              <a:rPr lang="en-AU" sz="1200" i="1" dirty="0"/>
              <a:t>World </a:t>
            </a:r>
            <a:r>
              <a:rPr lang="en-AU" sz="1200" i="1" dirty="0" err="1"/>
              <a:t>factbook</a:t>
            </a:r>
            <a:r>
              <a:rPr lang="en-AU" sz="1200" i="1" dirty="0"/>
              <a:t> </a:t>
            </a:r>
            <a:r>
              <a:rPr lang="en-AU" sz="1200" dirty="0"/>
              <a:t>(CIA) https://www.cia.gov/library/publications/the-world-factbook/geos/sn.html </a:t>
            </a:r>
            <a:endParaRPr lang="en-AU" sz="1200" dirty="0" smtClean="0"/>
          </a:p>
          <a:p>
            <a:pPr marL="0" indent="0">
              <a:buNone/>
            </a:pPr>
            <a:r>
              <a:rPr lang="en-AU" sz="1200" dirty="0" smtClean="0"/>
              <a:t>Modified </a:t>
            </a:r>
            <a:r>
              <a:rPr lang="en-AU" sz="1200" dirty="0"/>
              <a:t>from</a:t>
            </a:r>
            <a:r>
              <a:rPr lang="en-AU" sz="1200" dirty="0" smtClean="0"/>
              <a:t>: Joan </a:t>
            </a:r>
            <a:r>
              <a:rPr lang="en-AU" sz="1200" dirty="0" err="1"/>
              <a:t>Campderrós-i-Canas</a:t>
            </a:r>
            <a:r>
              <a:rPr lang="en-AU" sz="1200" dirty="0"/>
              <a:t> from </a:t>
            </a:r>
            <a:r>
              <a:rPr lang="en-AU" sz="1200" dirty="0" err="1"/>
              <a:t>Rubí</a:t>
            </a:r>
            <a:r>
              <a:rPr lang="en-AU" sz="1200" dirty="0"/>
              <a:t>, </a:t>
            </a:r>
            <a:r>
              <a:rPr lang="en-AU" sz="1200" dirty="0" err="1"/>
              <a:t>Catalunya</a:t>
            </a:r>
            <a:r>
              <a:rPr lang="en-AU" sz="1200" dirty="0"/>
              <a:t>, </a:t>
            </a:r>
            <a:r>
              <a:rPr lang="en-AU" sz="1200" i="1" dirty="0" smtClean="0"/>
              <a:t>Singapore's </a:t>
            </a:r>
            <a:r>
              <a:rPr lang="en-AU" sz="1200" i="1" dirty="0"/>
              <a:t>skyline </a:t>
            </a:r>
            <a:r>
              <a:rPr lang="en-AU" sz="1200" dirty="0"/>
              <a:t>http://commons.wikimedia.org/wiki/File:Singapore%27s_skyline.jpg CC BY 2.0 http://creativecommons.org/licenses/by/2.0/deed.en  </a:t>
            </a:r>
            <a:endParaRPr lang="en-AU" sz="1200" dirty="0" smtClean="0"/>
          </a:p>
          <a:p>
            <a:pPr marL="0" indent="0">
              <a:buNone/>
            </a:pPr>
            <a:r>
              <a:rPr lang="en-AU" sz="1200" b="1" dirty="0"/>
              <a:t>Slide </a:t>
            </a:r>
            <a:r>
              <a:rPr lang="en-AU" sz="1200" b="1" dirty="0" smtClean="0"/>
              <a:t>4:</a:t>
            </a:r>
            <a:endParaRPr lang="en-AU" sz="1200" b="1" dirty="0"/>
          </a:p>
          <a:p>
            <a:pPr marL="0" indent="0">
              <a:buNone/>
            </a:pPr>
            <a:r>
              <a:rPr lang="en-AU" sz="1200" dirty="0" smtClean="0"/>
              <a:t>http</a:t>
            </a:r>
            <a:r>
              <a:rPr lang="en-AU" sz="1200" dirty="0"/>
              <a:t>://</a:t>
            </a:r>
            <a:r>
              <a:rPr lang="en-AU" sz="1200" dirty="0" smtClean="0"/>
              <a:t>commons.wikimedia.org/wiki/File:Atlas_pittoresque_pl_134.jpg </a:t>
            </a:r>
          </a:p>
          <a:p>
            <a:pPr marL="0" indent="0">
              <a:buNone/>
            </a:pPr>
            <a:r>
              <a:rPr lang="en-AU" sz="1200" b="1" dirty="0" smtClean="0"/>
              <a:t>Slide 5:</a:t>
            </a:r>
            <a:endParaRPr lang="en-AU" sz="1200" b="1" dirty="0"/>
          </a:p>
          <a:p>
            <a:pPr marL="0" indent="0">
              <a:buNone/>
            </a:pPr>
            <a:r>
              <a:rPr lang="en-AU" sz="1200" dirty="0" smtClean="0"/>
              <a:t>http</a:t>
            </a:r>
            <a:r>
              <a:rPr lang="en-AU" sz="1200" dirty="0"/>
              <a:t>://</a:t>
            </a:r>
            <a:r>
              <a:rPr lang="en-AU" sz="1200" dirty="0" smtClean="0"/>
              <a:t>commons.wikimedia.org/wiki/File:Hindu_Temple_Singapore.jpg  </a:t>
            </a:r>
          </a:p>
          <a:p>
            <a:pPr marL="0" indent="0">
              <a:buNone/>
            </a:pPr>
            <a:r>
              <a:rPr lang="en-AU" sz="1200" b="1" dirty="0"/>
              <a:t>Slide </a:t>
            </a:r>
            <a:r>
              <a:rPr lang="en-AU" sz="1200" b="1" dirty="0" smtClean="0"/>
              <a:t>6: </a:t>
            </a:r>
            <a:endParaRPr lang="en-AU" sz="1200" b="1" dirty="0"/>
          </a:p>
          <a:p>
            <a:pPr marL="0" indent="0">
              <a:buNone/>
            </a:pPr>
            <a:r>
              <a:rPr lang="en-AU" sz="1200" dirty="0"/>
              <a:t>Modified from: </a:t>
            </a:r>
            <a:r>
              <a:rPr lang="en-AU" sz="1200" dirty="0" smtClean="0"/>
              <a:t>Torty3</a:t>
            </a:r>
            <a:r>
              <a:rPr lang="en-AU" sz="1200" dirty="0"/>
              <a:t>, </a:t>
            </a:r>
            <a:r>
              <a:rPr lang="en-AU" sz="1200" i="1" dirty="0"/>
              <a:t>Central Singapore Districts </a:t>
            </a:r>
            <a:r>
              <a:rPr lang="en-AU" sz="1200" dirty="0"/>
              <a:t>http://commons.wikimedia.org/wiki/File:Central_Singapore_Districts.png CC BY-SA 3.0 creativecommons.org/licenses/by-</a:t>
            </a:r>
            <a:r>
              <a:rPr lang="en-AU" sz="1200" dirty="0" err="1"/>
              <a:t>sa</a:t>
            </a:r>
            <a:r>
              <a:rPr lang="en-AU" sz="1200" dirty="0"/>
              <a:t>/3.0/</a:t>
            </a:r>
            <a:r>
              <a:rPr lang="en-AU" sz="1200" dirty="0" err="1"/>
              <a:t>deed.en</a:t>
            </a:r>
            <a:endParaRPr lang="en-AU" sz="1200" dirty="0"/>
          </a:p>
          <a:p>
            <a:pPr marL="0" indent="0">
              <a:buNone/>
            </a:pPr>
            <a:r>
              <a:rPr lang="en-AU" sz="1200" b="1" dirty="0" smtClean="0"/>
              <a:t>Slide 7:</a:t>
            </a:r>
            <a:endParaRPr lang="en-AU" sz="1200" b="1" dirty="0"/>
          </a:p>
          <a:p>
            <a:pPr marL="0" indent="0">
              <a:buNone/>
            </a:pPr>
            <a:r>
              <a:rPr lang="en-AU" sz="1200" dirty="0" err="1" smtClean="0"/>
              <a:t>Yeowatzup</a:t>
            </a:r>
            <a:r>
              <a:rPr lang="en-AU" sz="1200" dirty="0" smtClean="0"/>
              <a:t>, </a:t>
            </a:r>
            <a:r>
              <a:rPr lang="en-AU" sz="1200" i="1" dirty="0" err="1" smtClean="0"/>
              <a:t>Thiam</a:t>
            </a:r>
            <a:r>
              <a:rPr lang="en-AU" sz="1200" i="1" dirty="0" smtClean="0"/>
              <a:t> </a:t>
            </a:r>
            <a:r>
              <a:rPr lang="en-AU" sz="1200" i="1" dirty="0"/>
              <a:t>Hock Keng Temple, Singapore </a:t>
            </a:r>
            <a:r>
              <a:rPr lang="en-AU" sz="1200" dirty="0" smtClean="0"/>
              <a:t>http</a:t>
            </a:r>
            <a:r>
              <a:rPr lang="en-AU" sz="1200" dirty="0"/>
              <a:t>://commons.wikimedia.org/wiki/File:Thiam_Hock_Keng_Temple,_Singapore_(2318435536).</a:t>
            </a:r>
            <a:r>
              <a:rPr lang="en-AU" sz="1200" dirty="0" smtClean="0"/>
              <a:t>jpg CC BY 2.0 creativecommons.org/licenses/by/2.0/</a:t>
            </a:r>
            <a:r>
              <a:rPr lang="en-AU" sz="1200" dirty="0" err="1" smtClean="0"/>
              <a:t>deed.en</a:t>
            </a:r>
            <a:r>
              <a:rPr lang="en-AU" sz="1200" dirty="0" smtClean="0"/>
              <a:t> </a:t>
            </a:r>
            <a:endParaRPr lang="en-AU" sz="1200" dirty="0"/>
          </a:p>
          <a:p>
            <a:pPr marL="0" indent="0">
              <a:buNone/>
            </a:pPr>
            <a:r>
              <a:rPr lang="en-AU" sz="1000" dirty="0"/>
              <a:t>	</a:t>
            </a:r>
            <a:endParaRPr lang="en-AU" sz="1000" dirty="0" smtClean="0">
              <a:solidFill>
                <a:srgbClr val="FF0000"/>
              </a:solidFill>
            </a:endParaRPr>
          </a:p>
        </p:txBody>
      </p:sp>
    </p:spTree>
    <p:extLst>
      <p:ext uri="{BB962C8B-B14F-4D97-AF65-F5344CB8AC3E}">
        <p14:creationId xmlns:p14="http://schemas.microsoft.com/office/powerpoint/2010/main" val="1563429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568952" cy="5976664"/>
          </a:xfrm>
        </p:spPr>
        <p:txBody>
          <a:bodyPr>
            <a:noAutofit/>
          </a:bodyPr>
          <a:lstStyle/>
          <a:p>
            <a:pPr marL="0" indent="0">
              <a:buNone/>
            </a:pPr>
            <a:r>
              <a:rPr lang="en-AU" sz="1300" b="1" dirty="0" smtClean="0"/>
              <a:t>Slide 8: </a:t>
            </a:r>
          </a:p>
          <a:p>
            <a:pPr marL="0" indent="0">
              <a:buNone/>
            </a:pPr>
            <a:r>
              <a:rPr lang="en-AU" sz="1300" dirty="0" smtClean="0"/>
              <a:t>Modified from</a:t>
            </a:r>
            <a:r>
              <a:rPr lang="en-AU" sz="1300" dirty="0"/>
              <a:t>: Ong, T., </a:t>
            </a:r>
            <a:r>
              <a:rPr lang="en-AU" sz="1300" i="1" dirty="0"/>
              <a:t>Smith Street </a:t>
            </a:r>
            <a:r>
              <a:rPr lang="en-AU" sz="1300" dirty="0"/>
              <a:t>http://commons.wikimedia.org/wiki/File:Smith_Street_4.JPG CC BY-SA 3.0 creativecommons.org/licenses/by-</a:t>
            </a:r>
            <a:r>
              <a:rPr lang="en-AU" sz="1300" dirty="0" err="1"/>
              <a:t>sa</a:t>
            </a:r>
            <a:r>
              <a:rPr lang="en-AU" sz="1300" dirty="0"/>
              <a:t>/3.0/</a:t>
            </a:r>
            <a:r>
              <a:rPr lang="en-AU" sz="1300" dirty="0" err="1"/>
              <a:t>deed.en</a:t>
            </a:r>
            <a:endParaRPr lang="en-AU" sz="1300" dirty="0" smtClean="0"/>
          </a:p>
          <a:p>
            <a:pPr marL="0" indent="0">
              <a:buNone/>
            </a:pPr>
            <a:r>
              <a:rPr lang="en-AU" sz="1300" dirty="0" smtClean="0"/>
              <a:t>http</a:t>
            </a:r>
            <a:r>
              <a:rPr lang="en-AU" sz="1300" dirty="0"/>
              <a:t>://pixabay.com/en/nasi-bali-sate-241166/</a:t>
            </a:r>
          </a:p>
          <a:p>
            <a:pPr marL="0" indent="0">
              <a:buNone/>
            </a:pPr>
            <a:r>
              <a:rPr lang="en-AU" sz="1300" dirty="0"/>
              <a:t>Modified from</a:t>
            </a:r>
            <a:r>
              <a:rPr lang="en-AU" sz="1300" dirty="0" smtClean="0"/>
              <a:t>: Ong</a:t>
            </a:r>
            <a:r>
              <a:rPr lang="en-AU" sz="1300" dirty="0"/>
              <a:t>, T., </a:t>
            </a:r>
            <a:r>
              <a:rPr lang="en-AU" sz="1300" i="1" dirty="0"/>
              <a:t>Indian </a:t>
            </a:r>
            <a:r>
              <a:rPr lang="en-AU" sz="1300" i="1" dirty="0" err="1"/>
              <a:t>rojak</a:t>
            </a:r>
            <a:r>
              <a:rPr lang="en-AU" sz="1300" i="1" dirty="0"/>
              <a:t> </a:t>
            </a:r>
            <a:r>
              <a:rPr lang="en-AU" sz="1300" dirty="0"/>
              <a:t>http://commons.wikimedia.org/wiki/File:Indian_rojak.JPG CC BY-SA 3.0 creativecommons.org/licenses/by-</a:t>
            </a:r>
            <a:r>
              <a:rPr lang="en-AU" sz="1300" dirty="0" err="1"/>
              <a:t>sa</a:t>
            </a:r>
            <a:r>
              <a:rPr lang="en-AU" sz="1300" dirty="0"/>
              <a:t>/3.0/</a:t>
            </a:r>
            <a:r>
              <a:rPr lang="en-AU" sz="1300" dirty="0" err="1"/>
              <a:t>deed.en</a:t>
            </a:r>
            <a:r>
              <a:rPr lang="en-AU" sz="1300" dirty="0"/>
              <a:t> </a:t>
            </a:r>
          </a:p>
          <a:p>
            <a:pPr marL="0" indent="0">
              <a:buNone/>
            </a:pPr>
            <a:r>
              <a:rPr lang="en-AU" sz="1300" dirty="0" smtClean="0"/>
              <a:t>Modified from: </a:t>
            </a:r>
            <a:r>
              <a:rPr lang="en-AU" sz="1300" dirty="0" err="1" smtClean="0"/>
              <a:t>Bulseco</a:t>
            </a:r>
            <a:r>
              <a:rPr lang="en-AU" sz="1300" dirty="0" smtClean="0"/>
              <a:t>, RM, </a:t>
            </a:r>
            <a:r>
              <a:rPr lang="en-AU" sz="1300" i="1" dirty="0" smtClean="0"/>
              <a:t>Hay </a:t>
            </a:r>
            <a:r>
              <a:rPr lang="en-AU" sz="1300" i="1" dirty="0" err="1"/>
              <a:t>cho</a:t>
            </a:r>
            <a:r>
              <a:rPr lang="en-AU" sz="1300" i="1" dirty="0"/>
              <a:t> in </a:t>
            </a:r>
            <a:r>
              <a:rPr lang="en-AU" sz="1300" i="1" dirty="0" smtClean="0"/>
              <a:t>Singapore</a:t>
            </a:r>
            <a:r>
              <a:rPr lang="en-AU" sz="1300" dirty="0" smtClean="0"/>
              <a:t> </a:t>
            </a:r>
            <a:r>
              <a:rPr lang="en-AU" sz="1300" dirty="0"/>
              <a:t>http://commons.wikimedia.org/wiki/File:Hay_cho_in_Singapore_-_20140214.jpg </a:t>
            </a:r>
            <a:r>
              <a:rPr lang="en-AU" sz="1300" dirty="0" smtClean="0"/>
              <a:t>CC BY 2.0</a:t>
            </a:r>
            <a:r>
              <a:rPr lang="en-AU" sz="1300" dirty="0"/>
              <a:t> </a:t>
            </a:r>
            <a:r>
              <a:rPr lang="en-AU" sz="1300" dirty="0" smtClean="0"/>
              <a:t>creativecommons.org/licenses/by/2.0/</a:t>
            </a:r>
            <a:r>
              <a:rPr lang="en-AU" sz="1300" dirty="0" err="1" smtClean="0"/>
              <a:t>deed.en</a:t>
            </a:r>
            <a:r>
              <a:rPr lang="en-AU" sz="1300" dirty="0" smtClean="0"/>
              <a:t> </a:t>
            </a:r>
            <a:endParaRPr lang="en-AU" sz="1300" dirty="0"/>
          </a:p>
          <a:p>
            <a:pPr marL="0" indent="0">
              <a:buNone/>
            </a:pPr>
            <a:r>
              <a:rPr lang="en-AU" sz="1300" b="1" dirty="0"/>
              <a:t>Slide 9:</a:t>
            </a:r>
          </a:p>
          <a:p>
            <a:pPr marL="0" indent="0">
              <a:buNone/>
            </a:pPr>
            <a:r>
              <a:rPr lang="en-AU" sz="1300" dirty="0"/>
              <a:t>Franz, R., </a:t>
            </a:r>
            <a:r>
              <a:rPr lang="en-AU" sz="1300" i="1" dirty="0"/>
              <a:t>Singapore Airlines </a:t>
            </a:r>
            <a:r>
              <a:rPr lang="en-AU" sz="1300" i="1" dirty="0" smtClean="0"/>
              <a:t>Hostesses </a:t>
            </a:r>
            <a:r>
              <a:rPr lang="en-AU" sz="1300" dirty="0"/>
              <a:t>http://commons.wikimedia.org/wiki/File:Singapore_Airlines_Hostesses.JPG  CC BY </a:t>
            </a:r>
            <a:r>
              <a:rPr lang="en-AU" sz="1300" dirty="0" smtClean="0"/>
              <a:t>creativecommons.org/licenses/by/2.0/</a:t>
            </a:r>
            <a:r>
              <a:rPr lang="en-AU" sz="1300" dirty="0" err="1" smtClean="0"/>
              <a:t>deed.en</a:t>
            </a:r>
            <a:endParaRPr lang="en-AU" sz="1300" dirty="0" smtClean="0"/>
          </a:p>
          <a:p>
            <a:pPr marL="0" indent="0">
              <a:buNone/>
            </a:pPr>
            <a:r>
              <a:rPr lang="en-AU" sz="1300" dirty="0"/>
              <a:t>Ong, T., </a:t>
            </a:r>
            <a:r>
              <a:rPr lang="en-AU" sz="1300" i="1" dirty="0" err="1"/>
              <a:t>Bugis</a:t>
            </a:r>
            <a:r>
              <a:rPr lang="en-AU" sz="1300" i="1" dirty="0"/>
              <a:t> village 15 </a:t>
            </a:r>
            <a:r>
              <a:rPr lang="en-AU" sz="1300" dirty="0"/>
              <a:t>http://commons.wikimedia.org/wiki/File:Bugis_Village_15.JPG CC BY-SA 3.0 </a:t>
            </a:r>
            <a:r>
              <a:rPr lang="en-AU" sz="1300" dirty="0" smtClean="0"/>
              <a:t>creativecommons.org/licenses/by-</a:t>
            </a:r>
            <a:r>
              <a:rPr lang="en-AU" sz="1300" dirty="0" err="1" smtClean="0"/>
              <a:t>sa</a:t>
            </a:r>
            <a:r>
              <a:rPr lang="en-AU" sz="1300" dirty="0" smtClean="0"/>
              <a:t>/3.0/</a:t>
            </a:r>
            <a:r>
              <a:rPr lang="en-AU" sz="1300" dirty="0" err="1" smtClean="0"/>
              <a:t>deed.en</a:t>
            </a:r>
            <a:endParaRPr lang="en-AU" sz="1300" dirty="0" smtClean="0"/>
          </a:p>
          <a:p>
            <a:pPr marL="0" indent="0">
              <a:buNone/>
            </a:pPr>
            <a:r>
              <a:rPr lang="en-AU" sz="1300" b="1" dirty="0" smtClean="0"/>
              <a:t>Slide </a:t>
            </a:r>
            <a:r>
              <a:rPr lang="en-AU" sz="1300" b="1" dirty="0"/>
              <a:t>10: </a:t>
            </a:r>
          </a:p>
          <a:p>
            <a:pPr marL="0" indent="0">
              <a:buNone/>
            </a:pPr>
            <a:r>
              <a:rPr lang="en-AU" sz="1300" dirty="0" err="1"/>
              <a:t>Nuenenorl</a:t>
            </a:r>
            <a:r>
              <a:rPr lang="en-AU" sz="1300" dirty="0"/>
              <a:t>, S., </a:t>
            </a:r>
            <a:r>
              <a:rPr lang="en-AU" sz="1300" i="1" dirty="0"/>
              <a:t>Block 880, Woodlands Street 82, Singapore </a:t>
            </a:r>
            <a:r>
              <a:rPr lang="en-AU" sz="1300" dirty="0"/>
              <a:t>http://commons.wikimedia.org/wiki/File:Block_880,_Woodlands_Street_82,_Singapore.jpg CC BY-SA 3.0 </a:t>
            </a:r>
            <a:r>
              <a:rPr lang="en-AU" sz="1300" dirty="0" smtClean="0"/>
              <a:t>creativecommons.org/licenses/by-</a:t>
            </a:r>
            <a:r>
              <a:rPr lang="en-AU" sz="1300" dirty="0" err="1" smtClean="0"/>
              <a:t>sa</a:t>
            </a:r>
            <a:r>
              <a:rPr lang="en-AU" sz="1300" dirty="0" smtClean="0"/>
              <a:t>/3.0/</a:t>
            </a:r>
            <a:r>
              <a:rPr lang="en-AU" sz="1300" dirty="0" err="1" smtClean="0"/>
              <a:t>deed.en</a:t>
            </a:r>
            <a:endParaRPr lang="en-AU" sz="1300" dirty="0" smtClean="0"/>
          </a:p>
          <a:p>
            <a:pPr marL="0" indent="0">
              <a:buNone/>
            </a:pPr>
            <a:r>
              <a:rPr lang="en-AU" sz="1300" dirty="0" err="1"/>
              <a:t>mailer_diablo</a:t>
            </a:r>
            <a:r>
              <a:rPr lang="en-AU" sz="1300" dirty="0"/>
              <a:t>, </a:t>
            </a:r>
            <a:r>
              <a:rPr lang="en-AU" sz="1300" i="1" dirty="0"/>
              <a:t>Housing estate at Bukit </a:t>
            </a:r>
            <a:r>
              <a:rPr lang="en-AU" sz="1300" i="1" dirty="0" err="1"/>
              <a:t>Batok</a:t>
            </a:r>
            <a:r>
              <a:rPr lang="en-AU" sz="1300" i="1" dirty="0"/>
              <a:t> East, Bukit </a:t>
            </a:r>
            <a:r>
              <a:rPr lang="en-AU" sz="1300" i="1" dirty="0" err="1"/>
              <a:t>Batok</a:t>
            </a:r>
            <a:r>
              <a:rPr lang="en-AU" sz="1300" i="1" dirty="0"/>
              <a:t>, Singapore </a:t>
            </a:r>
            <a:r>
              <a:rPr lang="en-AU" sz="1300" dirty="0"/>
              <a:t>http://commons.wikimedia.org/wiki/File:BukitBatokEast-SG.JPG CC BY-SA 3.0 </a:t>
            </a:r>
            <a:r>
              <a:rPr lang="en-AU" sz="1300" dirty="0" smtClean="0"/>
              <a:t>creativecommons.org/licenses/by-</a:t>
            </a:r>
            <a:r>
              <a:rPr lang="en-AU" sz="1300" dirty="0" err="1" smtClean="0"/>
              <a:t>sa</a:t>
            </a:r>
            <a:r>
              <a:rPr lang="en-AU" sz="1300" dirty="0" smtClean="0"/>
              <a:t>/3.0/</a:t>
            </a:r>
            <a:r>
              <a:rPr lang="en-AU" sz="1300" dirty="0" err="1" smtClean="0"/>
              <a:t>deed.en</a:t>
            </a:r>
            <a:endParaRPr lang="en-AU" sz="1300" dirty="0" smtClean="0"/>
          </a:p>
          <a:p>
            <a:pPr marL="0" indent="0">
              <a:buNone/>
            </a:pPr>
            <a:r>
              <a:rPr lang="en-AU" sz="1300" b="1" dirty="0" smtClean="0"/>
              <a:t>Slide 11:</a:t>
            </a:r>
            <a:endParaRPr lang="en-AU" sz="1300" b="1" dirty="0"/>
          </a:p>
          <a:p>
            <a:pPr marL="0" indent="0">
              <a:buNone/>
            </a:pPr>
            <a:r>
              <a:rPr lang="en-AU" sz="1300" dirty="0" smtClean="0"/>
              <a:t>Evans, S., </a:t>
            </a:r>
            <a:r>
              <a:rPr lang="en-AU" sz="1300" i="1" dirty="0"/>
              <a:t>Sri Krishnan Temple, Singapore </a:t>
            </a:r>
            <a:r>
              <a:rPr lang="en-AU" sz="1300" dirty="0" smtClean="0"/>
              <a:t>http</a:t>
            </a:r>
            <a:r>
              <a:rPr lang="en-AU" sz="1300" dirty="0"/>
              <a:t>://commons.wikimedia.org/wiki/File:Sculptures_in_Sri_Krishnan_Temple,_Singapore_-_20040403.jpg </a:t>
            </a:r>
            <a:r>
              <a:rPr lang="en-AU" sz="1300" dirty="0" smtClean="0"/>
              <a:t>CC BY 2.0 creativecommons.org/licenses/by/2.0/</a:t>
            </a:r>
            <a:r>
              <a:rPr lang="en-AU" sz="1300" dirty="0" err="1" smtClean="0"/>
              <a:t>deed.en</a:t>
            </a:r>
            <a:r>
              <a:rPr lang="en-AU" sz="1300" dirty="0" smtClean="0"/>
              <a:t> </a:t>
            </a:r>
          </a:p>
        </p:txBody>
      </p:sp>
    </p:spTree>
    <p:extLst>
      <p:ext uri="{BB962C8B-B14F-4D97-AF65-F5344CB8AC3E}">
        <p14:creationId xmlns:p14="http://schemas.microsoft.com/office/powerpoint/2010/main" val="4277134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496944" cy="5976664"/>
          </a:xfrm>
        </p:spPr>
        <p:txBody>
          <a:bodyPr>
            <a:noAutofit/>
          </a:bodyPr>
          <a:lstStyle/>
          <a:p>
            <a:pPr marL="0" indent="0">
              <a:buNone/>
            </a:pPr>
            <a:r>
              <a:rPr lang="en-AU" sz="1300" b="1" dirty="0"/>
              <a:t>Slide </a:t>
            </a:r>
            <a:r>
              <a:rPr lang="en-AU" sz="1300" b="1" dirty="0" smtClean="0"/>
              <a:t>12:</a:t>
            </a:r>
          </a:p>
          <a:p>
            <a:pPr marL="0" indent="0">
              <a:buNone/>
            </a:pPr>
            <a:r>
              <a:rPr lang="en-AU" sz="1300" dirty="0" smtClean="0"/>
              <a:t>Yong </a:t>
            </a:r>
            <a:r>
              <a:rPr lang="en-AU" sz="1300" dirty="0"/>
              <a:t>Chee </a:t>
            </a:r>
            <a:r>
              <a:rPr lang="en-AU" sz="1300" dirty="0" err="1"/>
              <a:t>Meng</a:t>
            </a:r>
            <a:r>
              <a:rPr lang="en-AU" sz="1300" dirty="0"/>
              <a:t>, </a:t>
            </a:r>
            <a:r>
              <a:rPr lang="en-AU" sz="1300" i="1" dirty="0"/>
              <a:t>Feng </a:t>
            </a:r>
            <a:r>
              <a:rPr lang="en-AU" sz="1300" i="1" dirty="0" err="1"/>
              <a:t>Tianwei</a:t>
            </a:r>
            <a:r>
              <a:rPr lang="en-AU" sz="1300" i="1" dirty="0"/>
              <a:t> - </a:t>
            </a:r>
            <a:r>
              <a:rPr lang="en-AU" sz="1300" i="1" dirty="0" err="1"/>
              <a:t>Womens</a:t>
            </a:r>
            <a:r>
              <a:rPr lang="en-AU" sz="1300" i="1" dirty="0"/>
              <a:t> World Cup – Kuala Lumpur</a:t>
            </a:r>
            <a:r>
              <a:rPr lang="en-AU" sz="1300" b="1" dirty="0"/>
              <a:t> </a:t>
            </a:r>
            <a:r>
              <a:rPr lang="en-AU" sz="1300" dirty="0"/>
              <a:t>http://commons.wikimedia.org/wiki/File:FengTianwei-WomensWorldCup-KualaLumpur-20080907.jpg  CC BY 2.0  creativecommons.org/licenses/by/2.0/</a:t>
            </a:r>
            <a:r>
              <a:rPr lang="en-AU" sz="1300" dirty="0" err="1"/>
              <a:t>deed.en</a:t>
            </a:r>
            <a:r>
              <a:rPr lang="en-AU" sz="1300" dirty="0"/>
              <a:t> </a:t>
            </a:r>
          </a:p>
          <a:p>
            <a:pPr marL="0" indent="0">
              <a:buNone/>
            </a:pPr>
            <a:r>
              <a:rPr lang="en-AU" sz="1300" dirty="0" err="1"/>
              <a:t>Six.stomachs</a:t>
            </a:r>
            <a:r>
              <a:rPr lang="en-AU" sz="1300" dirty="0"/>
              <a:t>, </a:t>
            </a:r>
            <a:r>
              <a:rPr lang="en-AU" sz="1300" i="1" dirty="0"/>
              <a:t>Guntur </a:t>
            </a:r>
            <a:r>
              <a:rPr lang="en-AU" sz="1300" i="1" dirty="0" err="1"/>
              <a:t>Djafril</a:t>
            </a:r>
            <a:r>
              <a:rPr lang="en-AU" sz="1300" i="1" dirty="0"/>
              <a:t> </a:t>
            </a:r>
            <a:r>
              <a:rPr lang="en-AU" sz="1300" dirty="0"/>
              <a:t>http://commons.wikimedia.org/wiki/File:Guntur_Djafril.JPG CC BY-SA 3.0 creativecommons.org/licenses/by-</a:t>
            </a:r>
            <a:r>
              <a:rPr lang="en-AU" sz="1300" dirty="0" err="1"/>
              <a:t>sa</a:t>
            </a:r>
            <a:r>
              <a:rPr lang="en-AU" sz="1300" dirty="0"/>
              <a:t>/3.0/</a:t>
            </a:r>
            <a:r>
              <a:rPr lang="en-AU" sz="1300" dirty="0" err="1"/>
              <a:t>deed.en</a:t>
            </a:r>
            <a:endParaRPr lang="en-AU" sz="1300" dirty="0"/>
          </a:p>
          <a:p>
            <a:pPr marL="0" indent="0">
              <a:buNone/>
            </a:pPr>
            <a:r>
              <a:rPr lang="en-AU" sz="1300" dirty="0" smtClean="0"/>
              <a:t>http</a:t>
            </a:r>
            <a:r>
              <a:rPr lang="en-AU" sz="1300" dirty="0"/>
              <a:t>://commons.wikimedia.org/wiki/File:Traditional_Singapore_dance.jpg </a:t>
            </a:r>
          </a:p>
          <a:p>
            <a:pPr marL="0" indent="0">
              <a:buNone/>
            </a:pPr>
            <a:r>
              <a:rPr lang="en-AU" sz="1300" dirty="0" smtClean="0"/>
              <a:t>Modified from: </a:t>
            </a:r>
            <a:r>
              <a:rPr lang="en-AU" sz="1300" dirty="0" err="1" smtClean="0"/>
              <a:t>Santimano</a:t>
            </a:r>
            <a:r>
              <a:rPr lang="en-AU" sz="1300" dirty="0" smtClean="0"/>
              <a:t>, </a:t>
            </a:r>
            <a:r>
              <a:rPr lang="en-AU" sz="1300" dirty="0"/>
              <a:t>E., </a:t>
            </a:r>
            <a:r>
              <a:rPr lang="en-AU" sz="1300" dirty="0" smtClean="0"/>
              <a:t> </a:t>
            </a:r>
            <a:r>
              <a:rPr lang="en-AU" sz="1300" i="1" dirty="0" smtClean="0"/>
              <a:t>A </a:t>
            </a:r>
            <a:r>
              <a:rPr lang="en-AU" sz="1300" i="1" dirty="0"/>
              <a:t>lion dance troupe carrying a drum during Chinese New Year in </a:t>
            </a:r>
            <a:r>
              <a:rPr lang="en-AU" sz="1300" i="1" dirty="0" smtClean="0"/>
              <a:t>Singapore </a:t>
            </a:r>
            <a:r>
              <a:rPr lang="en-AU" sz="1300" dirty="0" smtClean="0"/>
              <a:t>http</a:t>
            </a:r>
            <a:r>
              <a:rPr lang="en-AU" sz="1300" dirty="0"/>
              <a:t>://commons.wikimedia.org/wiki/File:LionDanceTroupe-Drum-ChineseNewYear-Singapore-20090126.jpg CC </a:t>
            </a:r>
            <a:r>
              <a:rPr lang="en-AU" sz="1300" dirty="0" smtClean="0"/>
              <a:t>BY 2.0 creativecommons.org/licenses/by/2.0/</a:t>
            </a:r>
            <a:r>
              <a:rPr lang="en-AU" sz="1300" dirty="0" err="1" smtClean="0"/>
              <a:t>deed.en</a:t>
            </a:r>
            <a:r>
              <a:rPr lang="en-AU" sz="1300" dirty="0" smtClean="0"/>
              <a:t> </a:t>
            </a:r>
            <a:endParaRPr lang="en-AU" sz="1300" dirty="0"/>
          </a:p>
          <a:p>
            <a:pPr marL="0" indent="0">
              <a:buNone/>
            </a:pPr>
            <a:r>
              <a:rPr lang="en-AU" sz="1300" b="1" dirty="0" smtClean="0"/>
              <a:t>Slide 13:</a:t>
            </a:r>
            <a:endParaRPr lang="en-AU" sz="1300" b="1" dirty="0"/>
          </a:p>
          <a:p>
            <a:pPr marL="0" indent="0">
              <a:buNone/>
            </a:pPr>
            <a:r>
              <a:rPr lang="en-AU" sz="1300" dirty="0" smtClean="0"/>
              <a:t>Ong, T., </a:t>
            </a:r>
            <a:r>
              <a:rPr lang="en-AU" sz="1300" i="1" dirty="0" smtClean="0"/>
              <a:t>Mid-Autumn </a:t>
            </a:r>
            <a:r>
              <a:rPr lang="en-AU" sz="1300" i="1" dirty="0"/>
              <a:t>Festival, Chinatown </a:t>
            </a:r>
            <a:r>
              <a:rPr lang="en-AU" sz="1300" dirty="0" smtClean="0"/>
              <a:t>http</a:t>
            </a:r>
            <a:r>
              <a:rPr lang="en-AU" sz="1300" dirty="0"/>
              <a:t>://commons.wikimedia.org/wiki/File:Mid-Autumn_Festival,_Chinatown_27,_102006.JPG  </a:t>
            </a:r>
            <a:r>
              <a:rPr lang="en-AU" sz="1300" dirty="0" smtClean="0"/>
              <a:t>CC BY-SA 3.0 </a:t>
            </a:r>
            <a:r>
              <a:rPr lang="en-AU" sz="1300" dirty="0"/>
              <a:t>creativecommons.org/licenses/by-</a:t>
            </a:r>
            <a:r>
              <a:rPr lang="en-AU" sz="1300" dirty="0" err="1"/>
              <a:t>sa</a:t>
            </a:r>
            <a:r>
              <a:rPr lang="en-AU" sz="1300" dirty="0"/>
              <a:t>/3.0/</a:t>
            </a:r>
            <a:r>
              <a:rPr lang="en-AU" sz="1300" dirty="0" err="1"/>
              <a:t>deed.en</a:t>
            </a:r>
            <a:r>
              <a:rPr lang="en-AU" sz="1300" dirty="0"/>
              <a:t> </a:t>
            </a:r>
          </a:p>
          <a:p>
            <a:pPr marL="0" indent="0">
              <a:buNone/>
            </a:pPr>
            <a:r>
              <a:rPr lang="en-AU" sz="1300" dirty="0" smtClean="0"/>
              <a:t>http://commons.wikimedia.org/wiki/File:Thai_Pongal_at_Sivan_8.jpg </a:t>
            </a:r>
          </a:p>
          <a:p>
            <a:pPr marL="0" indent="0">
              <a:buNone/>
            </a:pPr>
            <a:r>
              <a:rPr lang="en-AU" sz="1300" b="1" dirty="0" smtClean="0"/>
              <a:t>Slide 14:</a:t>
            </a:r>
            <a:endParaRPr lang="en-AU" sz="1300" b="1" dirty="0"/>
          </a:p>
          <a:p>
            <a:pPr marL="0" indent="0">
              <a:buNone/>
            </a:pPr>
            <a:r>
              <a:rPr lang="en-AU" sz="1300" dirty="0" smtClean="0"/>
              <a:t>Tajai </a:t>
            </a:r>
            <a:r>
              <a:rPr lang="en-AU" sz="1300" dirty="0"/>
              <a:t>/ </a:t>
            </a:r>
            <a:r>
              <a:rPr lang="en-AU" sz="1300" dirty="0" smtClean="0"/>
              <a:t>June, </a:t>
            </a:r>
            <a:r>
              <a:rPr lang="en-AU" sz="1300" i="1" dirty="0" smtClean="0"/>
              <a:t>Thaipusam7</a:t>
            </a:r>
            <a:r>
              <a:rPr lang="en-AU" sz="1300" dirty="0" smtClean="0"/>
              <a:t> </a:t>
            </a:r>
            <a:r>
              <a:rPr lang="en-AU" sz="1300" dirty="0"/>
              <a:t>http://commons.wikimedia.org/wiki/File:Thaipusam7.jpg </a:t>
            </a:r>
            <a:r>
              <a:rPr lang="en-AU" sz="1300" dirty="0" smtClean="0"/>
              <a:t>CC BY 2.0 creativecommons.org/licenses/by/2.0/</a:t>
            </a:r>
            <a:r>
              <a:rPr lang="en-AU" sz="1300" dirty="0" err="1" smtClean="0"/>
              <a:t>deed.en</a:t>
            </a:r>
            <a:r>
              <a:rPr lang="en-AU" sz="1300" dirty="0" smtClean="0"/>
              <a:t> </a:t>
            </a:r>
            <a:endParaRPr lang="en-AU" sz="1300" dirty="0"/>
          </a:p>
          <a:p>
            <a:pPr marL="0" indent="0">
              <a:buNone/>
            </a:pPr>
            <a:r>
              <a:rPr lang="en-AU" sz="1300" dirty="0" smtClean="0"/>
              <a:t>Modified from: </a:t>
            </a:r>
            <a:r>
              <a:rPr lang="en-AU" sz="1300" dirty="0" err="1" smtClean="0"/>
              <a:t>Sengkang</a:t>
            </a:r>
            <a:r>
              <a:rPr lang="en-AU" sz="1300" dirty="0"/>
              <a:t>, </a:t>
            </a:r>
            <a:r>
              <a:rPr lang="en-AU" sz="1300" dirty="0" smtClean="0"/>
              <a:t>http</a:t>
            </a:r>
            <a:r>
              <a:rPr lang="en-AU" sz="1300" dirty="0"/>
              <a:t>://commons.wikimedia.org/wiki/File:Hari_Raya,_Kampong_Glam,_Oct_06.JPG </a:t>
            </a:r>
            <a:endParaRPr lang="en-AU" sz="1300" dirty="0" smtClean="0"/>
          </a:p>
          <a:p>
            <a:pPr marL="0" indent="0">
              <a:buNone/>
            </a:pPr>
            <a:r>
              <a:rPr lang="en-AU" sz="1300" dirty="0" err="1" smtClean="0"/>
              <a:t>Pwbaker</a:t>
            </a:r>
            <a:r>
              <a:rPr lang="en-AU" sz="1300" dirty="0" smtClean="0"/>
              <a:t>, </a:t>
            </a:r>
            <a:r>
              <a:rPr lang="en-AU" sz="1300" i="1" dirty="0" smtClean="0"/>
              <a:t>Vesak day </a:t>
            </a:r>
            <a:r>
              <a:rPr lang="en-AU" sz="1300" dirty="0" smtClean="0"/>
              <a:t>http</a:t>
            </a:r>
            <a:r>
              <a:rPr lang="en-AU" sz="1300" dirty="0"/>
              <a:t>://commons.wikimedia.org/wiki/File:Vesak_Day_2555.jpg </a:t>
            </a:r>
            <a:r>
              <a:rPr lang="en-AU" sz="1300" dirty="0" smtClean="0"/>
              <a:t>CC BY 2.0 creativecommons.org/licenses/by/2.0/</a:t>
            </a:r>
            <a:r>
              <a:rPr lang="en-AU" sz="1300" dirty="0" err="1" smtClean="0"/>
              <a:t>deed.en</a:t>
            </a:r>
            <a:r>
              <a:rPr lang="en-AU" sz="1300" dirty="0" smtClean="0"/>
              <a:t> </a:t>
            </a:r>
            <a:endParaRPr lang="en-AU" sz="1300" dirty="0"/>
          </a:p>
          <a:p>
            <a:pPr marL="0" indent="0">
              <a:buNone/>
            </a:pPr>
            <a:r>
              <a:rPr lang="en-AU" sz="1300" b="1" dirty="0"/>
              <a:t>Slide 15: </a:t>
            </a:r>
          </a:p>
          <a:p>
            <a:pPr marL="0" indent="0">
              <a:buNone/>
            </a:pPr>
            <a:r>
              <a:rPr lang="en-AU" sz="1300" dirty="0" smtClean="0"/>
              <a:t>http</a:t>
            </a:r>
            <a:r>
              <a:rPr lang="en-AU" sz="1300" dirty="0"/>
              <a:t>://commons.wikimedia.org/wiki/File:Dragonboat_singapore.jpg </a:t>
            </a:r>
            <a:r>
              <a:rPr lang="en-AU" sz="1300" dirty="0" smtClean="0"/>
              <a:t> </a:t>
            </a:r>
          </a:p>
          <a:p>
            <a:pPr marL="0" indent="0">
              <a:buNone/>
            </a:pPr>
            <a:r>
              <a:rPr lang="en-AU" sz="1300" dirty="0" err="1" smtClean="0"/>
              <a:t>longtrekhome</a:t>
            </a:r>
            <a:r>
              <a:rPr lang="en-AU" sz="1300" dirty="0"/>
              <a:t>, </a:t>
            </a:r>
            <a:r>
              <a:rPr lang="en-AU" sz="1300" i="1" dirty="0"/>
              <a:t>Sitting Meditation with Plasma phenomenon   </a:t>
            </a:r>
            <a:r>
              <a:rPr lang="en-AU" sz="1300" dirty="0" smtClean="0"/>
              <a:t>http</a:t>
            </a:r>
            <a:r>
              <a:rPr lang="en-AU" sz="1300" dirty="0"/>
              <a:t>://</a:t>
            </a:r>
            <a:r>
              <a:rPr lang="en-AU" sz="1300" dirty="0" smtClean="0"/>
              <a:t>commons.wikimedia.org/wiki/File:SittingMeditationWithPlasmaPhenomenon.jpg</a:t>
            </a:r>
            <a:r>
              <a:rPr lang="en-AU" sz="1300" dirty="0"/>
              <a:t> CC BY </a:t>
            </a:r>
            <a:r>
              <a:rPr lang="en-AU" sz="1300" dirty="0" smtClean="0"/>
              <a:t>2.0 creativecommons.org/licenses/by/2.0/</a:t>
            </a:r>
            <a:r>
              <a:rPr lang="en-AU" sz="1300" dirty="0" err="1" smtClean="0"/>
              <a:t>deed.en</a:t>
            </a:r>
            <a:r>
              <a:rPr lang="en-AU" sz="1300" dirty="0" smtClean="0"/>
              <a:t> </a:t>
            </a:r>
            <a:endParaRPr lang="en-AU" sz="1300" dirty="0"/>
          </a:p>
        </p:txBody>
      </p:sp>
    </p:spTree>
    <p:extLst>
      <p:ext uri="{BB962C8B-B14F-4D97-AF65-F5344CB8AC3E}">
        <p14:creationId xmlns:p14="http://schemas.microsoft.com/office/powerpoint/2010/main" val="479805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normAutofit/>
          </a:bodyPr>
          <a:lstStyle/>
          <a:p>
            <a:r>
              <a:rPr lang="en-AU" dirty="0" smtClean="0">
                <a:latin typeface="Aharoni" pitchFamily="2" charset="-79"/>
                <a:cs typeface="Aharoni" pitchFamily="2" charset="-79"/>
              </a:rPr>
              <a:t>About Singapore</a:t>
            </a:r>
            <a:endParaRPr lang="en-AU" dirty="0">
              <a:latin typeface="Aharoni" pitchFamily="2" charset="-79"/>
              <a:cs typeface="Aharoni" pitchFamily="2" charset="-79"/>
            </a:endParaRPr>
          </a:p>
        </p:txBody>
      </p:sp>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179512" y="4653136"/>
                <a:ext cx="8784976" cy="1368152"/>
              </a:xfrm>
              <a:solidFill>
                <a:schemeClr val="bg1">
                  <a:alpha val="70000"/>
                </a:schemeClr>
              </a:solidFill>
            </p:spPr>
            <p:txBody>
              <a:bodyPr>
                <a:noAutofit/>
              </a:bodyPr>
              <a:lstStyle/>
              <a:p>
                <a:r>
                  <a:rPr lang="en-AU" sz="2400" dirty="0"/>
                  <a:t>Singapore is an island </a:t>
                </a:r>
                <a:r>
                  <a:rPr lang="en-AU" sz="2400" dirty="0" smtClean="0"/>
                  <a:t>nation, which is also a city.</a:t>
                </a:r>
              </a:p>
              <a:p>
                <a:r>
                  <a:rPr lang="en-AU" sz="2400" dirty="0"/>
                  <a:t>It is situated south of </a:t>
                </a:r>
                <a:r>
                  <a:rPr lang="en-AU" sz="2400" dirty="0" smtClean="0"/>
                  <a:t>Malaysia at the tip of the Malayan Peninsula.</a:t>
                </a:r>
                <a:endParaRPr lang="en-AU" sz="2400" dirty="0"/>
              </a:p>
              <a:p>
                <a:r>
                  <a:rPr lang="en-AU" sz="2400" dirty="0" smtClean="0">
                    <a:solidFill>
                      <a:schemeClr val="tx1"/>
                    </a:solidFill>
                  </a:rPr>
                  <a:t>Singapore is a tiny nation with </a:t>
                </a:r>
                <a:r>
                  <a:rPr lang="en-AU" sz="2400" dirty="0">
                    <a:solidFill>
                      <a:schemeClr val="tx1"/>
                    </a:solidFill>
                  </a:rPr>
                  <a:t>a size of only </a:t>
                </a:r>
                <a:r>
                  <a:rPr lang="en-AU" sz="2400" dirty="0" smtClean="0">
                    <a:solidFill>
                      <a:schemeClr val="tx1"/>
                    </a:solidFill>
                  </a:rPr>
                  <a:t>716 </a:t>
                </a:r>
                <a:r>
                  <a:rPr lang="en-AU" sz="2400" dirty="0">
                    <a:solidFill>
                      <a:schemeClr val="tx1"/>
                    </a:solidFill>
                  </a:rPr>
                  <a:t>km</a:t>
                </a:r>
                <a14:m>
                  <m:oMath xmlns:m="http://schemas.openxmlformats.org/officeDocument/2006/math">
                    <m:r>
                      <a:rPr lang="en-AU" sz="2400" i="1">
                        <a:solidFill>
                          <a:schemeClr val="tx1"/>
                        </a:solidFill>
                        <a:latin typeface="Cambria Math"/>
                      </a:rPr>
                      <m:t>²</m:t>
                    </m:r>
                  </m:oMath>
                </a14:m>
                <a:r>
                  <a:rPr lang="en-AU" sz="2400" dirty="0" smtClean="0">
                    <a:solidFill>
                      <a:schemeClr val="tx1"/>
                    </a:solidFill>
                  </a:rPr>
                  <a:t>.</a:t>
                </a:r>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179512" y="4653136"/>
                <a:ext cx="8784976" cy="1368152"/>
              </a:xfrm>
              <a:blipFill rotWithShape="1">
                <a:blip r:embed="rId5"/>
                <a:stretch>
                  <a:fillRect l="-902" t="-3556" r="-485" b="-7556"/>
                </a:stretch>
              </a:blipFill>
            </p:spPr>
            <p:txBody>
              <a:bodyPr/>
              <a:lstStyle/>
              <a:p>
                <a:r>
                  <a:rPr lang="en-AU">
                    <a:noFill/>
                  </a:rPr>
                  <a:t> </a:t>
                </a:r>
              </a:p>
            </p:txBody>
          </p:sp>
        </mc:Fallback>
      </mc:AlternateContent>
      <p:sp>
        <p:nvSpPr>
          <p:cNvPr id="5" name="Rectangle 4"/>
          <p:cNvSpPr/>
          <p:nvPr/>
        </p:nvSpPr>
        <p:spPr>
          <a:xfrm>
            <a:off x="0" y="6453336"/>
            <a:ext cx="9144000"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0" y="6704929"/>
            <a:ext cx="1940280" cy="169277"/>
          </a:xfrm>
          <a:prstGeom prst="rect">
            <a:avLst/>
          </a:prstGeom>
        </p:spPr>
        <p:txBody>
          <a:bodyPr wrap="square">
            <a:spAutoFit/>
          </a:bodyPr>
          <a:lstStyle/>
          <a:p>
            <a:pPr algn="l" rtl="0"/>
            <a:r>
              <a:rPr lang="en-US" sz="500" b="0" i="0" u="none" strike="noStrike" kern="1200" baseline="0" dirty="0" smtClean="0">
                <a:solidFill>
                  <a:srgbClr val="000000"/>
                </a:solidFill>
                <a:latin typeface="Arial"/>
                <a:ea typeface="+mn-ea"/>
                <a:cs typeface="Arial"/>
              </a:rPr>
              <a:t>Geo_Y06_U1_SS_Singapore</a:t>
            </a:r>
            <a:endParaRPr lang="en-US" sz="500" b="0" i="0" u="none" strike="noStrike" kern="1200" baseline="0" dirty="0" smtClean="0">
              <a:solidFill>
                <a:srgbClr val="000000"/>
              </a:solidFill>
              <a:latin typeface="Arial"/>
              <a:ea typeface="+mn-ea"/>
              <a:cs typeface="Arial"/>
            </a:endParaRPr>
          </a:p>
        </p:txBody>
      </p:sp>
      <p:pic>
        <p:nvPicPr>
          <p:cNvPr id="7" name="Picture 6" descr="C2CIcon.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144" y="6520911"/>
            <a:ext cx="424150" cy="184018"/>
          </a:xfrm>
          <a:prstGeom prst="rect">
            <a:avLst/>
          </a:prstGeom>
        </p:spPr>
      </p:pic>
      <p:pic>
        <p:nvPicPr>
          <p:cNvPr id="10" name="Picture 9" descr="DETE ne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2200" y="6621048"/>
            <a:ext cx="1473200" cy="182133"/>
          </a:xfrm>
          <a:prstGeom prst="rect">
            <a:avLst/>
          </a:prstGeom>
        </p:spPr>
      </p:pic>
      <p:pic>
        <p:nvPicPr>
          <p:cNvPr id="11" name="Picture 6" descr="Description: C2C_Data:Dev Area:ePub stuff:Gov Crest:Qld-CoA-Stylised-1L-Online-mono-1???.ep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3883" y="6551613"/>
            <a:ext cx="15875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63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732" y="27856"/>
            <a:ext cx="8507288" cy="1143000"/>
          </a:xfrm>
        </p:spPr>
        <p:txBody>
          <a:bodyPr>
            <a:noAutofit/>
          </a:bodyPr>
          <a:lstStyle/>
          <a:p>
            <a:r>
              <a:rPr lang="en-AU" dirty="0" smtClean="0">
                <a:latin typeface="Aharoni" panose="02010803020104030203" pitchFamily="2" charset="-79"/>
                <a:cs typeface="Aharoni" panose="02010803020104030203" pitchFamily="2" charset="-79"/>
              </a:rPr>
              <a:t>About Singapore’s population</a:t>
            </a:r>
            <a:endParaRPr lang="en-AU"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07504" y="3619401"/>
            <a:ext cx="8928992" cy="1923453"/>
          </a:xfrm>
          <a:noFill/>
        </p:spPr>
        <p:txBody>
          <a:bodyPr>
            <a:noAutofit/>
          </a:bodyPr>
          <a:lstStyle/>
          <a:p>
            <a:r>
              <a:rPr lang="en-AU" sz="2400" dirty="0" smtClean="0"/>
              <a:t>Singapore is </a:t>
            </a:r>
            <a:r>
              <a:rPr lang="en-AU" sz="2400" dirty="0"/>
              <a:t>the 116th most populous nation in the world (5.56 million people as of June 2014), with the average age being 33.</a:t>
            </a:r>
          </a:p>
          <a:p>
            <a:r>
              <a:rPr lang="en-AU" sz="2400" dirty="0" smtClean="0"/>
              <a:t>It is the 3rd highest country per capita for population density.</a:t>
            </a:r>
            <a:endParaRPr lang="en-AU" sz="2400" dirty="0"/>
          </a:p>
          <a:p>
            <a:r>
              <a:rPr lang="en-AU" sz="2400" dirty="0"/>
              <a:t>Singapore has been considered 100% urbanised since </a:t>
            </a:r>
            <a:r>
              <a:rPr lang="en-AU" sz="2400" dirty="0" smtClean="0"/>
              <a:t>2011 </a:t>
            </a:r>
          </a:p>
          <a:p>
            <a:pPr marL="0" indent="0">
              <a:buNone/>
            </a:pPr>
            <a:r>
              <a:rPr lang="en-AU" sz="900" dirty="0" smtClean="0"/>
              <a:t>	Data sourced from: </a:t>
            </a:r>
            <a:r>
              <a:rPr lang="en-AU" sz="900" i="1" dirty="0" smtClean="0"/>
              <a:t>World </a:t>
            </a:r>
            <a:r>
              <a:rPr lang="en-AU" sz="900" i="1" dirty="0" err="1"/>
              <a:t>factbook</a:t>
            </a:r>
            <a:r>
              <a:rPr lang="en-AU" sz="900" i="1" dirty="0"/>
              <a:t> </a:t>
            </a:r>
            <a:r>
              <a:rPr lang="en-AU" sz="900" dirty="0"/>
              <a:t>(CIA) https://www.cia.gov/library/publications/the-world-factbook/geos/sn.html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4039"/>
            <a:ext cx="9144000" cy="2251710"/>
          </a:xfrm>
          <a:prstGeom prst="rect">
            <a:avLst/>
          </a:prstGeom>
        </p:spPr>
      </p:pic>
      <p:pic>
        <p:nvPicPr>
          <p:cNvPr id="3075"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2411760" y="850830"/>
            <a:ext cx="4033299" cy="2803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56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075"/>
                                        </p:tgtEl>
                                        <p:attrNameLst>
                                          <p:attrName>style.visibility</p:attrName>
                                        </p:attrNameLst>
                                      </p:cBhvr>
                                      <p:to>
                                        <p:strVal val="visible"/>
                                      </p:to>
                                    </p:set>
                                    <p:animEffect transition="in" filter="fade">
                                      <p:cBhvr>
                                        <p:cTn id="25"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90" y="-18458"/>
            <a:ext cx="9370836" cy="6453336"/>
          </a:xfrm>
          <a:prstGeom prst="rect">
            <a:avLst/>
          </a:prstGeom>
        </p:spPr>
      </p:pic>
      <p:sp>
        <p:nvSpPr>
          <p:cNvPr id="2" name="Title 1"/>
          <p:cNvSpPr>
            <a:spLocks noGrp="1"/>
          </p:cNvSpPr>
          <p:nvPr>
            <p:ph type="title"/>
          </p:nvPr>
        </p:nvSpPr>
        <p:spPr>
          <a:xfrm>
            <a:off x="457200" y="274638"/>
            <a:ext cx="4124586" cy="1143000"/>
          </a:xfrm>
        </p:spPr>
        <p:txBody>
          <a:bodyPr/>
          <a:lstStyle/>
          <a:p>
            <a:r>
              <a:rPr lang="en-AU" dirty="0" smtClean="0">
                <a:latin typeface="Aharoni" panose="02010803020104030203" pitchFamily="2" charset="-79"/>
                <a:cs typeface="Aharoni" panose="02010803020104030203" pitchFamily="2" charset="-79"/>
              </a:rPr>
              <a:t>History</a:t>
            </a:r>
            <a:endParaRPr lang="en-AU" dirty="0">
              <a:latin typeface="Aharoni" panose="02010803020104030203" pitchFamily="2" charset="-79"/>
              <a:cs typeface="Aharoni" panose="02010803020104030203" pitchFamily="2" charset="-79"/>
            </a:endParaRPr>
          </a:p>
        </p:txBody>
      </p:sp>
      <p:sp>
        <p:nvSpPr>
          <p:cNvPr id="4" name="TextBox 3"/>
          <p:cNvSpPr txBox="1"/>
          <p:nvPr/>
        </p:nvSpPr>
        <p:spPr>
          <a:xfrm>
            <a:off x="3754435" y="260648"/>
            <a:ext cx="5184576" cy="3268587"/>
          </a:xfrm>
          <a:prstGeom prst="rect">
            <a:avLst/>
          </a:prstGeom>
          <a:solidFill>
            <a:schemeClr val="accent6">
              <a:lumMod val="40000"/>
              <a:lumOff val="60000"/>
            </a:schemeClr>
          </a:solidFill>
        </p:spPr>
        <p:txBody>
          <a:bodyPr wrap="square" rtlCol="0">
            <a:spAutoFit/>
          </a:bodyPr>
          <a:lstStyle/>
          <a:p>
            <a:pPr marL="342900" indent="-342900">
              <a:spcBef>
                <a:spcPct val="20000"/>
              </a:spcBef>
              <a:buFont typeface="Arial" pitchFamily="34" charset="0"/>
              <a:buChar char="•"/>
            </a:pPr>
            <a:r>
              <a:rPr lang="en-AU" sz="2400" dirty="0">
                <a:cs typeface="Arial" panose="020B0604020202020204" pitchFamily="34" charset="0"/>
              </a:rPr>
              <a:t>Founded as a British colony in </a:t>
            </a:r>
            <a:r>
              <a:rPr lang="en-AU" sz="2400" dirty="0" smtClean="0">
                <a:cs typeface="Arial" panose="020B0604020202020204" pitchFamily="34" charset="0"/>
              </a:rPr>
              <a:t>1819.</a:t>
            </a:r>
            <a:endParaRPr lang="en-AU" sz="2400" dirty="0">
              <a:cs typeface="Arial" panose="020B0604020202020204" pitchFamily="34" charset="0"/>
            </a:endParaRPr>
          </a:p>
          <a:p>
            <a:pPr marL="342900" indent="-342900">
              <a:spcBef>
                <a:spcPct val="20000"/>
              </a:spcBef>
              <a:buFont typeface="Arial" pitchFamily="34" charset="0"/>
              <a:buChar char="•"/>
            </a:pPr>
            <a:r>
              <a:rPr lang="en-AU" sz="2400" dirty="0">
                <a:cs typeface="Arial" panose="020B0604020202020204" pitchFamily="34" charset="0"/>
              </a:rPr>
              <a:t>For centuries Singapore was part of British </a:t>
            </a:r>
            <a:r>
              <a:rPr lang="en-AU" sz="2400" dirty="0" smtClean="0">
                <a:cs typeface="Arial" panose="020B0604020202020204" pitchFamily="34" charset="0"/>
              </a:rPr>
              <a:t>Malaya.</a:t>
            </a:r>
            <a:endParaRPr lang="en-AU" sz="2400" dirty="0">
              <a:cs typeface="Arial" panose="020B0604020202020204" pitchFamily="34" charset="0"/>
            </a:endParaRPr>
          </a:p>
          <a:p>
            <a:pPr marL="342900" indent="-342900">
              <a:spcBef>
                <a:spcPct val="20000"/>
              </a:spcBef>
              <a:buFont typeface="Arial" pitchFamily="34" charset="0"/>
              <a:buChar char="•"/>
            </a:pPr>
            <a:r>
              <a:rPr lang="en-AU" sz="2400" dirty="0">
                <a:cs typeface="Arial" panose="020B0604020202020204" pitchFamily="34" charset="0"/>
              </a:rPr>
              <a:t>During British rule the port of Singapore attracted many </a:t>
            </a:r>
            <a:r>
              <a:rPr lang="en-AU" sz="2400" dirty="0" smtClean="0">
                <a:cs typeface="Arial" panose="020B0604020202020204" pitchFamily="34" charset="0"/>
              </a:rPr>
              <a:t>migrants.</a:t>
            </a:r>
            <a:endParaRPr lang="en-AU" sz="2400" dirty="0">
              <a:cs typeface="Arial" panose="020B0604020202020204" pitchFamily="34" charset="0"/>
            </a:endParaRPr>
          </a:p>
          <a:p>
            <a:pPr marL="342900" indent="-342900">
              <a:spcBef>
                <a:spcPct val="20000"/>
              </a:spcBef>
              <a:buFont typeface="Arial" pitchFamily="34" charset="0"/>
              <a:buChar char="•"/>
            </a:pPr>
            <a:r>
              <a:rPr lang="en-AU" sz="2400" dirty="0">
                <a:cs typeface="Arial" panose="020B0604020202020204" pitchFamily="34" charset="0"/>
              </a:rPr>
              <a:t>Singapore joined the Malaysian Federation in 1963 but separated two years later and became </a:t>
            </a:r>
            <a:r>
              <a:rPr lang="en-AU" sz="2400" dirty="0" smtClean="0">
                <a:cs typeface="Arial" panose="020B0604020202020204" pitchFamily="34" charset="0"/>
              </a:rPr>
              <a:t>independent. </a:t>
            </a:r>
            <a:endParaRPr lang="en-AU" sz="2400" dirty="0">
              <a:cs typeface="Arial" panose="020B0604020202020204" pitchFamily="34" charset="0"/>
            </a:endParaRPr>
          </a:p>
        </p:txBody>
      </p:sp>
    </p:spTree>
    <p:extLst>
      <p:ext uri="{BB962C8B-B14F-4D97-AF65-F5344CB8AC3E}">
        <p14:creationId xmlns:p14="http://schemas.microsoft.com/office/powerpoint/2010/main" val="2969228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323528" y="279384"/>
            <a:ext cx="83792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AU" altLang="en-US" sz="3600" b="1" dirty="0">
                <a:solidFill>
                  <a:prstClr val="black"/>
                </a:solidFill>
                <a:latin typeface="Aharoni" panose="02010803020104030203" pitchFamily="2" charset="-79"/>
                <a:cs typeface="Aharoni" panose="02010803020104030203" pitchFamily="2" charset="-79"/>
              </a:rPr>
              <a:t>Ethnic</a:t>
            </a:r>
            <a:r>
              <a:rPr kumimoji="0" lang="en-AU" altLang="en-US" sz="3600" b="1" i="0" u="none" strike="noStrike" cap="none" normalizeH="0" baseline="0" dirty="0" smtClean="0">
                <a:ln>
                  <a:noFill/>
                </a:ln>
                <a:solidFill>
                  <a:srgbClr val="000000"/>
                </a:solidFill>
                <a:effectLst/>
                <a:latin typeface="Aharoni" panose="02010803020104030203" pitchFamily="2" charset="-79"/>
                <a:ea typeface="SimSun" pitchFamily="2" charset="-122"/>
                <a:cs typeface="Aharoni" panose="02010803020104030203" pitchFamily="2" charset="-79"/>
              </a:rPr>
              <a:t> </a:t>
            </a:r>
            <a:r>
              <a:rPr lang="en-AU" altLang="en-US" sz="3600" b="1" dirty="0" smtClean="0">
                <a:solidFill>
                  <a:prstClr val="black"/>
                </a:solidFill>
                <a:latin typeface="Aharoni" panose="02010803020104030203" pitchFamily="2" charset="-79"/>
                <a:cs typeface="Aharoni" panose="02010803020104030203" pitchFamily="2" charset="-79"/>
              </a:rPr>
              <a:t>composition</a:t>
            </a:r>
            <a:r>
              <a:rPr kumimoji="0" lang="en-AU" altLang="en-US" sz="3600" b="1" i="0" u="none" strike="noStrike" cap="none" normalizeH="0" baseline="0" dirty="0" smtClean="0">
                <a:ln>
                  <a:noFill/>
                </a:ln>
                <a:solidFill>
                  <a:srgbClr val="000000"/>
                </a:solidFill>
                <a:effectLst/>
                <a:latin typeface="Aharoni" panose="02010803020104030203" pitchFamily="2" charset="-79"/>
                <a:ea typeface="SimSun" pitchFamily="2" charset="-122"/>
                <a:cs typeface="Aharoni" panose="02010803020104030203" pitchFamily="2" charset="-79"/>
              </a:rPr>
              <a:t> </a:t>
            </a:r>
            <a:r>
              <a:rPr lang="en-AU" altLang="en-US" sz="3600" b="1" dirty="0" smtClean="0">
                <a:solidFill>
                  <a:prstClr val="black"/>
                </a:solidFill>
                <a:latin typeface="Aharoni" panose="02010803020104030203" pitchFamily="2" charset="-79"/>
                <a:cs typeface="Aharoni" panose="02010803020104030203" pitchFamily="2" charset="-79"/>
              </a:rPr>
              <a:t>of </a:t>
            </a:r>
            <a:r>
              <a:rPr lang="en-AU" altLang="en-US" sz="3600" b="1" dirty="0">
                <a:solidFill>
                  <a:prstClr val="black"/>
                </a:solidFill>
                <a:latin typeface="Aharoni" panose="02010803020104030203" pitchFamily="2" charset="-79"/>
                <a:cs typeface="Aharoni" panose="02010803020104030203" pitchFamily="2" charset="-79"/>
              </a:rPr>
              <a:t>Singapore, 2012. </a:t>
            </a:r>
          </a:p>
        </p:txBody>
      </p:sp>
      <p:sp>
        <p:nvSpPr>
          <p:cNvPr id="6" name="Rectangle 3"/>
          <p:cNvSpPr>
            <a:spLocks noChangeArrowheads="1"/>
          </p:cNvSpPr>
          <p:nvPr/>
        </p:nvSpPr>
        <p:spPr bwMode="auto">
          <a:xfrm>
            <a:off x="503040" y="6047710"/>
            <a:ext cx="8640960" cy="261610"/>
          </a:xfrm>
          <a:prstGeom prst="rect">
            <a:avLst/>
          </a:prstGeom>
        </p:spPr>
        <p:txBody>
          <a:bodyPr wrap="square">
            <a:spAutoFit/>
          </a:bodyPr>
          <a:lstStyle/>
          <a:p>
            <a:r>
              <a:rPr lang="en-AU" altLang="en-US" sz="1100" dirty="0"/>
              <a:t>Data sourced from: </a:t>
            </a:r>
            <a:r>
              <a:rPr lang="en-AU" altLang="en-US" sz="1100" i="1" dirty="0"/>
              <a:t>Population trends 2012, </a:t>
            </a:r>
            <a:r>
              <a:rPr lang="en-AU" altLang="en-US" sz="1100" dirty="0"/>
              <a:t>Department of </a:t>
            </a:r>
            <a:r>
              <a:rPr lang="en-AU" altLang="en-US" sz="1100" dirty="0" smtClean="0"/>
              <a:t>Statistics, </a:t>
            </a:r>
            <a:r>
              <a:rPr lang="en-AU" altLang="en-US" sz="1100" dirty="0"/>
              <a:t>Singapore.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040" y="925715"/>
            <a:ext cx="2844824" cy="5056524"/>
          </a:xfrm>
          <a:prstGeom prst="rect">
            <a:avLst/>
          </a:prstGeom>
        </p:spPr>
      </p:pic>
      <p:graphicFrame>
        <p:nvGraphicFramePr>
          <p:cNvPr id="5" name="Chart 4"/>
          <p:cNvGraphicFramePr/>
          <p:nvPr>
            <p:extLst>
              <p:ext uri="{D42A27DB-BD31-4B8C-83A1-F6EECF244321}">
                <p14:modId xmlns:p14="http://schemas.microsoft.com/office/powerpoint/2010/main" val="1612314876"/>
              </p:ext>
            </p:extLst>
          </p:nvPr>
        </p:nvGraphicFramePr>
        <p:xfrm>
          <a:off x="3635896" y="925715"/>
          <a:ext cx="4680520" cy="315135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3491880" y="4077072"/>
            <a:ext cx="5400600" cy="1569660"/>
          </a:xfrm>
          <a:prstGeom prst="rect">
            <a:avLst/>
          </a:prstGeom>
          <a:noFill/>
        </p:spPr>
        <p:txBody>
          <a:bodyPr wrap="square" rtlCol="0">
            <a:spAutoFit/>
          </a:bodyPr>
          <a:lstStyle/>
          <a:p>
            <a:r>
              <a:rPr lang="en-AU" sz="2400" dirty="0" smtClean="0">
                <a:cs typeface="Arial" panose="020B0604020202020204" pitchFamily="34" charset="0"/>
              </a:rPr>
              <a:t>Singapore  </a:t>
            </a:r>
            <a:r>
              <a:rPr lang="en-AU" sz="2400" dirty="0">
                <a:cs typeface="Arial" panose="020B0604020202020204" pitchFamily="34" charset="0"/>
              </a:rPr>
              <a:t>has a diverse population of nearly 5 million people made up of Chinese, Malays, Indians, Caucasians and </a:t>
            </a:r>
            <a:r>
              <a:rPr lang="en-AU" sz="2400" dirty="0" smtClean="0">
                <a:cs typeface="Arial" panose="020B0604020202020204" pitchFamily="34" charset="0"/>
              </a:rPr>
              <a:t>Eurasians, </a:t>
            </a:r>
            <a:r>
              <a:rPr lang="en-AU" sz="2400" dirty="0">
                <a:cs typeface="Arial" panose="020B0604020202020204" pitchFamily="34" charset="0"/>
              </a:rPr>
              <a:t>and Asians of different origins.</a:t>
            </a:r>
            <a:r>
              <a:rPr lang="en-AU" sz="2400" dirty="0" smtClean="0">
                <a:cs typeface="Arial" panose="020B0604020202020204" pitchFamily="34" charset="0"/>
              </a:rPr>
              <a:t> </a:t>
            </a:r>
            <a:endParaRPr lang="en-AU" sz="2400" dirty="0">
              <a:cs typeface="Arial" panose="020B0604020202020204" pitchFamily="34" charset="0"/>
            </a:endParaRPr>
          </a:p>
        </p:txBody>
      </p:sp>
    </p:spTree>
    <p:extLst>
      <p:ext uri="{BB962C8B-B14F-4D97-AF65-F5344CB8AC3E}">
        <p14:creationId xmlns:p14="http://schemas.microsoft.com/office/powerpoint/2010/main" val="283406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10795" y="532711"/>
            <a:ext cx="5346353"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3904603"/>
            <a:ext cx="1728192" cy="400110"/>
          </a:xfrm>
          <a:prstGeom prst="rect">
            <a:avLst/>
          </a:prstGeom>
          <a:solidFill>
            <a:schemeClr val="tx1"/>
          </a:solidFill>
        </p:spPr>
        <p:txBody>
          <a:bodyPr wrap="square" rtlCol="0">
            <a:spAutoFit/>
          </a:bodyPr>
          <a:lstStyle/>
          <a:p>
            <a:pPr algn="ctr"/>
            <a:r>
              <a:rPr lang="en-AU" sz="2000" dirty="0" smtClean="0">
                <a:solidFill>
                  <a:schemeClr val="bg1"/>
                </a:solidFill>
                <a:latin typeface="Arial" panose="020B0604020202020204" pitchFamily="34" charset="0"/>
                <a:cs typeface="Arial" panose="020B0604020202020204" pitchFamily="34" charset="0"/>
              </a:rPr>
              <a:t>Chinatown</a:t>
            </a:r>
            <a:endParaRPr lang="en-AU" sz="20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899592" y="332656"/>
            <a:ext cx="1728192" cy="400110"/>
          </a:xfrm>
          <a:prstGeom prst="rect">
            <a:avLst/>
          </a:prstGeom>
          <a:solidFill>
            <a:schemeClr val="tx1"/>
          </a:solidFill>
        </p:spPr>
        <p:txBody>
          <a:bodyPr wrap="square" rtlCol="0">
            <a:spAutoFit/>
          </a:bodyPr>
          <a:lstStyle/>
          <a:p>
            <a:pPr algn="ctr"/>
            <a:r>
              <a:rPr lang="en-AU" sz="2000" dirty="0" smtClean="0">
                <a:solidFill>
                  <a:schemeClr val="bg1"/>
                </a:solidFill>
                <a:latin typeface="Arial" panose="020B0604020202020204" pitchFamily="34" charset="0"/>
                <a:cs typeface="Arial" panose="020B0604020202020204" pitchFamily="34" charset="0"/>
              </a:rPr>
              <a:t>Little India</a:t>
            </a:r>
            <a:endParaRPr lang="en-AU" sz="20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6228184" y="1340768"/>
            <a:ext cx="1728192" cy="707886"/>
          </a:xfrm>
          <a:prstGeom prst="rect">
            <a:avLst/>
          </a:prstGeom>
          <a:solidFill>
            <a:schemeClr val="tx1"/>
          </a:solidFill>
        </p:spPr>
        <p:txBody>
          <a:bodyPr wrap="square" rtlCol="0">
            <a:spAutoFit/>
          </a:bodyPr>
          <a:lstStyle/>
          <a:p>
            <a:pPr algn="ctr"/>
            <a:r>
              <a:rPr lang="en-AU" sz="2000" dirty="0" smtClean="0">
                <a:solidFill>
                  <a:schemeClr val="bg1"/>
                </a:solidFill>
                <a:latin typeface="Arial" panose="020B0604020202020204" pitchFamily="34" charset="0"/>
                <a:cs typeface="Arial" panose="020B0604020202020204" pitchFamily="34" charset="0"/>
              </a:rPr>
              <a:t>Kampong Glam</a:t>
            </a:r>
            <a:endParaRPr lang="en-AU" sz="2000" dirty="0">
              <a:solidFill>
                <a:schemeClr val="bg1"/>
              </a:solidFill>
              <a:latin typeface="Arial" panose="020B0604020202020204" pitchFamily="34" charset="0"/>
              <a:cs typeface="Arial" panose="020B0604020202020204" pitchFamily="34" charset="0"/>
            </a:endParaRPr>
          </a:p>
        </p:txBody>
      </p:sp>
      <p:cxnSp>
        <p:nvCxnSpPr>
          <p:cNvPr id="8" name="Straight Arrow Connector 7"/>
          <p:cNvCxnSpPr/>
          <p:nvPr/>
        </p:nvCxnSpPr>
        <p:spPr>
          <a:xfrm>
            <a:off x="2627784" y="681761"/>
            <a:ext cx="1187354" cy="31997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07704" y="4162838"/>
            <a:ext cx="1187354" cy="31997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004048" y="1694711"/>
            <a:ext cx="1152128"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24228" y="2569000"/>
            <a:ext cx="2052228" cy="2308324"/>
          </a:xfrm>
          <a:prstGeom prst="rect">
            <a:avLst/>
          </a:prstGeom>
          <a:noFill/>
        </p:spPr>
        <p:txBody>
          <a:bodyPr wrap="square" rtlCol="0">
            <a:spAutoFit/>
          </a:bodyPr>
          <a:lstStyle/>
          <a:p>
            <a:r>
              <a:rPr lang="en-AU" sz="2400" dirty="0" smtClean="0"/>
              <a:t>The city of Singapore has areas that reflect its diverse ethnic composition. </a:t>
            </a:r>
            <a:endParaRPr lang="en-AU" sz="2400" dirty="0"/>
          </a:p>
        </p:txBody>
      </p:sp>
    </p:spTree>
    <p:extLst>
      <p:ext uri="{BB962C8B-B14F-4D97-AF65-F5344CB8AC3E}">
        <p14:creationId xmlns:p14="http://schemas.microsoft.com/office/powerpoint/2010/main" val="137746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par>
                                <p:cTn id="24" presetID="22" presetClass="entr" presetSubtype="2"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41235646"/>
              </p:ext>
            </p:extLst>
          </p:nvPr>
        </p:nvGraphicFramePr>
        <p:xfrm>
          <a:off x="3851920" y="1888088"/>
          <a:ext cx="5197883" cy="355760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noGrp="1"/>
          </p:cNvSpPr>
          <p:nvPr>
            <p:ph type="title"/>
          </p:nvPr>
        </p:nvSpPr>
        <p:spPr>
          <a:xfrm>
            <a:off x="493204" y="122250"/>
            <a:ext cx="8229600" cy="9304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800" b="1" dirty="0" smtClean="0">
                <a:latin typeface="Aharoni" panose="02010803020104030203" pitchFamily="2" charset="-79"/>
                <a:cs typeface="Aharoni" panose="02010803020104030203" pitchFamily="2" charset="-79"/>
              </a:rPr>
              <a:t>How people communicate in Singapore (languages)</a:t>
            </a:r>
            <a:endParaRPr lang="en-AU" sz="2800" b="1" dirty="0">
              <a:latin typeface="Aharoni" panose="02010803020104030203" pitchFamily="2" charset="-79"/>
              <a:cs typeface="Aharoni" panose="02010803020104030203" pitchFamily="2" charset="-79"/>
            </a:endParaRPr>
          </a:p>
        </p:txBody>
      </p:sp>
      <p:sp>
        <p:nvSpPr>
          <p:cNvPr id="6" name="Rectangle 5"/>
          <p:cNvSpPr/>
          <p:nvPr/>
        </p:nvSpPr>
        <p:spPr>
          <a:xfrm>
            <a:off x="3851920" y="5085184"/>
            <a:ext cx="4032448" cy="369332"/>
          </a:xfrm>
          <a:prstGeom prst="rect">
            <a:avLst/>
          </a:prstGeom>
        </p:spPr>
        <p:txBody>
          <a:bodyPr wrap="square">
            <a:spAutoFit/>
          </a:bodyPr>
          <a:lstStyle/>
          <a:p>
            <a:r>
              <a:rPr lang="en-AU" sz="900" dirty="0"/>
              <a:t>Data sourced from: </a:t>
            </a:r>
            <a:r>
              <a:rPr lang="en-AU" sz="900" i="1" dirty="0"/>
              <a:t>World </a:t>
            </a:r>
            <a:r>
              <a:rPr lang="en-AU" sz="900" i="1" dirty="0" err="1"/>
              <a:t>factbook</a:t>
            </a:r>
            <a:r>
              <a:rPr lang="en-AU" sz="900" i="1" dirty="0"/>
              <a:t> </a:t>
            </a:r>
            <a:r>
              <a:rPr lang="en-AU" sz="900" dirty="0"/>
              <a:t>(CIA) https://www.cia.gov/library/publications/the-world-factbook/geos/sn.html </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15363"/>
          <a:stretch/>
        </p:blipFill>
        <p:spPr>
          <a:xfrm>
            <a:off x="1029023" y="3497560"/>
            <a:ext cx="1961043" cy="2595736"/>
          </a:xfrm>
          <a:prstGeom prst="rect">
            <a:avLst/>
          </a:prstGeom>
        </p:spPr>
      </p:pic>
      <p:sp>
        <p:nvSpPr>
          <p:cNvPr id="3" name="TextBox 2"/>
          <p:cNvSpPr txBox="1"/>
          <p:nvPr/>
        </p:nvSpPr>
        <p:spPr>
          <a:xfrm>
            <a:off x="172219" y="1052736"/>
            <a:ext cx="3607693" cy="2308324"/>
          </a:xfrm>
          <a:prstGeom prst="rect">
            <a:avLst/>
          </a:prstGeom>
          <a:noFill/>
        </p:spPr>
        <p:txBody>
          <a:bodyPr wrap="square" rtlCol="0">
            <a:spAutoFit/>
          </a:bodyPr>
          <a:lstStyle/>
          <a:p>
            <a:r>
              <a:rPr lang="en-AU" sz="2400" dirty="0">
                <a:cs typeface="Arial" panose="020B0604020202020204" pitchFamily="34" charset="0"/>
              </a:rPr>
              <a:t>The diversity of the culture in Singapore is </a:t>
            </a:r>
            <a:r>
              <a:rPr lang="en-AU" sz="2400" dirty="0" smtClean="0">
                <a:cs typeface="Arial" panose="020B0604020202020204" pitchFamily="34" charset="0"/>
              </a:rPr>
              <a:t>reflected </a:t>
            </a:r>
            <a:r>
              <a:rPr lang="en-AU" sz="2400" dirty="0">
                <a:cs typeface="Arial" panose="020B0604020202020204" pitchFamily="34" charset="0"/>
              </a:rPr>
              <a:t>in the many languages spoken there. The four main languages are Mandarin, English, Malay and </a:t>
            </a:r>
            <a:r>
              <a:rPr lang="en-AU" sz="2400" dirty="0" smtClean="0">
                <a:cs typeface="Arial" panose="020B0604020202020204" pitchFamily="34" charset="0"/>
              </a:rPr>
              <a:t>Tamil.</a:t>
            </a:r>
            <a:endParaRPr lang="en-AU" sz="2400" dirty="0">
              <a:cs typeface="Arial" panose="020B0604020202020204" pitchFamily="34" charset="0"/>
            </a:endParaRPr>
          </a:p>
        </p:txBody>
      </p:sp>
    </p:spTree>
    <p:extLst>
      <p:ext uri="{BB962C8B-B14F-4D97-AF65-F5344CB8AC3E}">
        <p14:creationId xmlns:p14="http://schemas.microsoft.com/office/powerpoint/2010/main" val="3253031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3" name="Title 1"/>
          <p:cNvSpPr txBox="1">
            <a:spLocks/>
          </p:cNvSpPr>
          <p:nvPr/>
        </p:nvSpPr>
        <p:spPr>
          <a:xfrm>
            <a:off x="107504" y="188640"/>
            <a:ext cx="9036496" cy="80998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100" b="1" dirty="0" smtClean="0">
                <a:latin typeface="Aharoni" panose="02010803020104030203" pitchFamily="2" charset="-79"/>
                <a:cs typeface="Aharoni" panose="02010803020104030203" pitchFamily="2" charset="-79"/>
              </a:rPr>
              <a:t/>
            </a:r>
            <a:br>
              <a:rPr lang="en-AU" sz="3100" b="1" dirty="0" smtClean="0">
                <a:latin typeface="Aharoni" panose="02010803020104030203" pitchFamily="2" charset="-79"/>
                <a:cs typeface="Aharoni" panose="02010803020104030203" pitchFamily="2" charset="-79"/>
              </a:rPr>
            </a:br>
            <a:r>
              <a:rPr lang="en-AU" sz="12800" b="1" dirty="0" smtClean="0">
                <a:latin typeface="Aharoni" panose="02010803020104030203" pitchFamily="2" charset="-79"/>
                <a:cs typeface="Aharoni" panose="02010803020104030203" pitchFamily="2" charset="-79"/>
              </a:rPr>
              <a:t/>
            </a:r>
            <a:br>
              <a:rPr lang="en-AU" sz="12800" b="1" dirty="0" smtClean="0">
                <a:latin typeface="Aharoni" panose="02010803020104030203" pitchFamily="2" charset="-79"/>
                <a:cs typeface="Aharoni" panose="02010803020104030203" pitchFamily="2" charset="-79"/>
              </a:rPr>
            </a:br>
            <a:r>
              <a:rPr lang="en-AU" sz="11200" b="1" dirty="0" smtClean="0">
                <a:latin typeface="Aharoni" panose="02010803020104030203" pitchFamily="2" charset="-79"/>
                <a:cs typeface="Aharoni" panose="02010803020104030203" pitchFamily="2" charset="-79"/>
              </a:rPr>
              <a:t>How people s</a:t>
            </a:r>
            <a:r>
              <a:rPr lang="en-AU" sz="11200" dirty="0" smtClean="0">
                <a:latin typeface="Aharoni" panose="02010803020104030203" pitchFamily="2" charset="-79"/>
                <a:cs typeface="Aharoni" panose="02010803020104030203" pitchFamily="2" charset="-79"/>
              </a:rPr>
              <a:t>helter, clothe and nourish </a:t>
            </a:r>
            <a:br>
              <a:rPr lang="en-AU" sz="11200" dirty="0" smtClean="0">
                <a:latin typeface="Aharoni" panose="02010803020104030203" pitchFamily="2" charset="-79"/>
                <a:cs typeface="Aharoni" panose="02010803020104030203" pitchFamily="2" charset="-79"/>
              </a:rPr>
            </a:br>
            <a:r>
              <a:rPr lang="en-AU" sz="11200" dirty="0" smtClean="0">
                <a:latin typeface="Aharoni" panose="02010803020104030203" pitchFamily="2" charset="-79"/>
                <a:cs typeface="Aharoni" panose="02010803020104030203" pitchFamily="2" charset="-79"/>
              </a:rPr>
              <a:t>themselves in Singapore (food, clothes and homes).</a:t>
            </a:r>
            <a:br>
              <a:rPr lang="en-AU" sz="11200" dirty="0" smtClean="0">
                <a:latin typeface="Aharoni" panose="02010803020104030203" pitchFamily="2" charset="-79"/>
                <a:cs typeface="Aharoni" panose="02010803020104030203" pitchFamily="2" charset="-79"/>
              </a:rPr>
            </a:br>
            <a:r>
              <a:rPr lang="en-AU" sz="11200" dirty="0" smtClean="0"/>
              <a:t/>
            </a:r>
            <a:br>
              <a:rPr lang="en-AU" sz="11200" dirty="0" smtClean="0"/>
            </a:br>
            <a:endParaRPr lang="en-AU" sz="11200" b="1" dirty="0"/>
          </a:p>
        </p:txBody>
      </p:sp>
      <p:pic>
        <p:nvPicPr>
          <p:cNvPr id="1026" name="Picture 2" descr="File:Smith Street 4.JP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753794" y="998620"/>
            <a:ext cx="3743915" cy="49918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998620"/>
            <a:ext cx="3997363" cy="1323439"/>
          </a:xfrm>
          <a:prstGeom prst="rect">
            <a:avLst/>
          </a:prstGeom>
          <a:solidFill>
            <a:schemeClr val="accent3">
              <a:lumMod val="20000"/>
              <a:lumOff val="80000"/>
            </a:schemeClr>
          </a:solidFill>
        </p:spPr>
        <p:txBody>
          <a:bodyPr wrap="square" rtlCol="0">
            <a:spAutoFit/>
          </a:bodyPr>
          <a:lstStyle/>
          <a:p>
            <a:r>
              <a:rPr lang="en-AU" sz="2000" dirty="0" smtClean="0">
                <a:solidFill>
                  <a:prstClr val="black"/>
                </a:solidFill>
                <a:cs typeface="Arial" panose="020B0604020202020204" pitchFamily="34" charset="0"/>
              </a:rPr>
              <a:t>Indian influence:</a:t>
            </a:r>
          </a:p>
          <a:p>
            <a:r>
              <a:rPr lang="en-AU" sz="2000" dirty="0" smtClean="0">
                <a:solidFill>
                  <a:prstClr val="black"/>
                </a:solidFill>
                <a:cs typeface="Arial" panose="020B0604020202020204" pitchFamily="34" charset="0"/>
              </a:rPr>
              <a:t>Dishes from both the North </a:t>
            </a:r>
            <a:r>
              <a:rPr lang="en-AU" sz="2000" dirty="0">
                <a:solidFill>
                  <a:prstClr val="black"/>
                </a:solidFill>
                <a:cs typeface="Arial" panose="020B0604020202020204" pitchFamily="34" charset="0"/>
              </a:rPr>
              <a:t>I</a:t>
            </a:r>
            <a:r>
              <a:rPr lang="en-AU" sz="2000" dirty="0" smtClean="0">
                <a:solidFill>
                  <a:prstClr val="black"/>
                </a:solidFill>
                <a:cs typeface="Arial" panose="020B0604020202020204" pitchFamily="34" charset="0"/>
              </a:rPr>
              <a:t>ndian region and the South Indian region can be found in Singapore.</a:t>
            </a:r>
            <a:endParaRPr lang="en-AU" sz="2000" dirty="0">
              <a:solidFill>
                <a:prstClr val="black"/>
              </a:solidFill>
              <a:cs typeface="Arial" panose="020B0604020202020204" pitchFamily="34" charset="0"/>
            </a:endParaRPr>
          </a:p>
        </p:txBody>
      </p:sp>
      <p:sp>
        <p:nvSpPr>
          <p:cNvPr id="9" name="TextBox 8"/>
          <p:cNvSpPr txBox="1"/>
          <p:nvPr/>
        </p:nvSpPr>
        <p:spPr>
          <a:xfrm>
            <a:off x="115577" y="2416350"/>
            <a:ext cx="3989290" cy="1631216"/>
          </a:xfrm>
          <a:prstGeom prst="rect">
            <a:avLst/>
          </a:prstGeom>
          <a:solidFill>
            <a:schemeClr val="accent3">
              <a:lumMod val="20000"/>
              <a:lumOff val="80000"/>
            </a:schemeClr>
          </a:solidFill>
        </p:spPr>
        <p:txBody>
          <a:bodyPr wrap="square" rtlCol="0">
            <a:spAutoFit/>
          </a:bodyPr>
          <a:lstStyle/>
          <a:p>
            <a:r>
              <a:rPr lang="en-AU" sz="2000" dirty="0" smtClean="0">
                <a:solidFill>
                  <a:prstClr val="black"/>
                </a:solidFill>
                <a:cs typeface="Arial" panose="020B0604020202020204" pitchFamily="34" charset="0"/>
              </a:rPr>
              <a:t>Indonesian and Malay influence:</a:t>
            </a:r>
          </a:p>
          <a:p>
            <a:r>
              <a:rPr lang="en-AU" sz="2000" dirty="0" smtClean="0">
                <a:solidFill>
                  <a:prstClr val="black"/>
                </a:solidFill>
                <a:cs typeface="Arial" panose="020B0604020202020204" pitchFamily="34" charset="0"/>
              </a:rPr>
              <a:t>Many dishes influenced by the food of neighbouring regions such as Malaysia, </a:t>
            </a:r>
            <a:r>
              <a:rPr lang="en-AU" sz="2000" dirty="0" smtClean="0">
                <a:cs typeface="Arial" panose="020B0604020202020204" pitchFamily="34" charset="0"/>
              </a:rPr>
              <a:t>Sumatra and  Java </a:t>
            </a:r>
            <a:r>
              <a:rPr lang="en-AU" sz="2000" dirty="0" smtClean="0">
                <a:solidFill>
                  <a:prstClr val="black"/>
                </a:solidFill>
                <a:cs typeface="Arial" panose="020B0604020202020204" pitchFamily="34" charset="0"/>
              </a:rPr>
              <a:t>have been adapted to suit local tastes. </a:t>
            </a:r>
          </a:p>
        </p:txBody>
      </p:sp>
      <p:sp>
        <p:nvSpPr>
          <p:cNvPr id="7" name="TextBox 6"/>
          <p:cNvSpPr txBox="1"/>
          <p:nvPr/>
        </p:nvSpPr>
        <p:spPr>
          <a:xfrm>
            <a:off x="115577" y="4221088"/>
            <a:ext cx="4020386" cy="1938992"/>
          </a:xfrm>
          <a:prstGeom prst="rect">
            <a:avLst/>
          </a:prstGeom>
          <a:solidFill>
            <a:schemeClr val="accent3">
              <a:lumMod val="20000"/>
              <a:lumOff val="80000"/>
            </a:schemeClr>
          </a:solidFill>
        </p:spPr>
        <p:txBody>
          <a:bodyPr wrap="square" rtlCol="0">
            <a:spAutoFit/>
          </a:bodyPr>
          <a:lstStyle/>
          <a:p>
            <a:r>
              <a:rPr lang="en-AU" sz="2000" dirty="0" smtClean="0">
                <a:solidFill>
                  <a:prstClr val="black"/>
                </a:solidFill>
                <a:cs typeface="Arial" panose="020B0604020202020204" pitchFamily="34" charset="0"/>
              </a:rPr>
              <a:t>Chinese influence:</a:t>
            </a:r>
          </a:p>
          <a:p>
            <a:r>
              <a:rPr lang="en-AU" sz="2000" dirty="0" smtClean="0">
                <a:solidFill>
                  <a:prstClr val="black"/>
                </a:solidFill>
                <a:cs typeface="Arial" panose="020B0604020202020204" pitchFamily="34" charset="0"/>
              </a:rPr>
              <a:t>Many dishes were brought to Singapore by early Southern Chinese immigrants and adapted to suit local circumstances such as available ingredients.</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072" y="948163"/>
            <a:ext cx="3672409" cy="2446743"/>
          </a:xfrm>
          <a:prstGeom prst="rect">
            <a:avLst/>
          </a:prstGeom>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t="2016"/>
          <a:stretch/>
        </p:blipFill>
        <p:spPr>
          <a:xfrm>
            <a:off x="5241262" y="2564904"/>
            <a:ext cx="3651219" cy="2683213"/>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36096" y="4135690"/>
            <a:ext cx="3456385" cy="2224853"/>
          </a:xfrm>
          <a:prstGeom prst="rect">
            <a:avLst/>
          </a:prstGeom>
        </p:spPr>
      </p:pic>
    </p:spTree>
    <p:extLst>
      <p:ext uri="{BB962C8B-B14F-4D97-AF65-F5344CB8AC3E}">
        <p14:creationId xmlns:p14="http://schemas.microsoft.com/office/powerpoint/2010/main" val="80335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2179824"/>
            <a:ext cx="2321580" cy="309634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880" y="1700807"/>
            <a:ext cx="4968552" cy="4054379"/>
          </a:xfrm>
          <a:prstGeom prst="rect">
            <a:avLst/>
          </a:prstGeom>
        </p:spPr>
      </p:pic>
      <p:sp>
        <p:nvSpPr>
          <p:cNvPr id="12" name="Title 1"/>
          <p:cNvSpPr>
            <a:spLocks noGrp="1"/>
          </p:cNvSpPr>
          <p:nvPr>
            <p:ph type="title"/>
          </p:nvPr>
        </p:nvSpPr>
        <p:spPr>
          <a:xfrm>
            <a:off x="510890" y="177530"/>
            <a:ext cx="8229600" cy="1143000"/>
          </a:xfrm>
        </p:spPr>
        <p:txBody>
          <a:bodyPr>
            <a:normAutofit fontScale="90000"/>
          </a:bodyPr>
          <a:lstStyle/>
          <a:p>
            <a:r>
              <a:rPr lang="en-AU" sz="3100" b="1" dirty="0" smtClean="0">
                <a:latin typeface="Aharoni" panose="02010803020104030203" pitchFamily="2" charset="-79"/>
                <a:cs typeface="Aharoni" panose="02010803020104030203" pitchFamily="2" charset="-79"/>
              </a:rPr>
              <a:t/>
            </a:r>
            <a:br>
              <a:rPr lang="en-AU" sz="3100" b="1" dirty="0" smtClean="0">
                <a:latin typeface="Aharoni" panose="02010803020104030203" pitchFamily="2" charset="-79"/>
                <a:cs typeface="Aharoni" panose="02010803020104030203" pitchFamily="2" charset="-79"/>
              </a:rPr>
            </a:br>
            <a:r>
              <a:rPr lang="en-AU" sz="3100" b="1" dirty="0">
                <a:latin typeface="Aharoni" panose="02010803020104030203" pitchFamily="2" charset="-79"/>
                <a:cs typeface="Aharoni" panose="02010803020104030203" pitchFamily="2" charset="-79"/>
              </a:rPr>
              <a:t/>
            </a:r>
            <a:br>
              <a:rPr lang="en-AU" sz="3100" b="1" dirty="0">
                <a:latin typeface="Aharoni" panose="02010803020104030203" pitchFamily="2" charset="-79"/>
                <a:cs typeface="Aharoni" panose="02010803020104030203" pitchFamily="2" charset="-79"/>
              </a:rPr>
            </a:br>
            <a:r>
              <a:rPr lang="en-AU" sz="3100" b="1" dirty="0" smtClean="0">
                <a:latin typeface="Aharoni" panose="02010803020104030203" pitchFamily="2" charset="-79"/>
                <a:cs typeface="Aharoni" panose="02010803020104030203" pitchFamily="2" charset="-79"/>
              </a:rPr>
              <a:t/>
            </a:r>
            <a:br>
              <a:rPr lang="en-AU" sz="3100" b="1" dirty="0" smtClean="0">
                <a:latin typeface="Aharoni" panose="02010803020104030203" pitchFamily="2" charset="-79"/>
                <a:cs typeface="Aharoni" panose="02010803020104030203" pitchFamily="2" charset="-79"/>
              </a:rPr>
            </a:br>
            <a:r>
              <a:rPr lang="en-AU" sz="3100" b="1" dirty="0" smtClean="0">
                <a:latin typeface="Aharoni" panose="02010803020104030203" pitchFamily="2" charset="-79"/>
                <a:cs typeface="Aharoni" panose="02010803020104030203" pitchFamily="2" charset="-79"/>
              </a:rPr>
              <a:t>How people s</a:t>
            </a:r>
            <a:r>
              <a:rPr lang="en-AU" sz="3100" dirty="0" smtClean="0">
                <a:latin typeface="Aharoni" panose="02010803020104030203" pitchFamily="2" charset="-79"/>
                <a:cs typeface="Aharoni" panose="02010803020104030203" pitchFamily="2" charset="-79"/>
              </a:rPr>
              <a:t>helter</a:t>
            </a:r>
            <a:r>
              <a:rPr lang="en-AU" sz="3100" dirty="0">
                <a:latin typeface="Aharoni" panose="02010803020104030203" pitchFamily="2" charset="-79"/>
                <a:cs typeface="Aharoni" panose="02010803020104030203" pitchFamily="2" charset="-79"/>
              </a:rPr>
              <a:t>, clothe and nourish </a:t>
            </a:r>
            <a:br>
              <a:rPr lang="en-AU" sz="3100" dirty="0">
                <a:latin typeface="Aharoni" panose="02010803020104030203" pitchFamily="2" charset="-79"/>
                <a:cs typeface="Aharoni" panose="02010803020104030203" pitchFamily="2" charset="-79"/>
              </a:rPr>
            </a:br>
            <a:r>
              <a:rPr lang="en-AU" sz="3100" dirty="0">
                <a:latin typeface="Aharoni" panose="02010803020104030203" pitchFamily="2" charset="-79"/>
                <a:cs typeface="Aharoni" panose="02010803020104030203" pitchFamily="2" charset="-79"/>
              </a:rPr>
              <a:t>themselves </a:t>
            </a:r>
            <a:r>
              <a:rPr lang="en-AU" sz="3100" dirty="0" smtClean="0">
                <a:latin typeface="Aharoni" panose="02010803020104030203" pitchFamily="2" charset="-79"/>
                <a:cs typeface="Aharoni" panose="02010803020104030203" pitchFamily="2" charset="-79"/>
              </a:rPr>
              <a:t>in Singapore (food, clothes and homes).</a:t>
            </a:r>
            <a:r>
              <a:rPr lang="en-AU" sz="3100" dirty="0">
                <a:latin typeface="Aharoni" panose="02010803020104030203" pitchFamily="2" charset="-79"/>
                <a:cs typeface="Aharoni" panose="02010803020104030203" pitchFamily="2" charset="-79"/>
              </a:rPr>
              <a:t/>
            </a:r>
            <a:br>
              <a:rPr lang="en-AU" sz="3100" dirty="0">
                <a:latin typeface="Aharoni" panose="02010803020104030203" pitchFamily="2" charset="-79"/>
                <a:cs typeface="Aharoni" panose="02010803020104030203" pitchFamily="2" charset="-79"/>
              </a:rPr>
            </a:br>
            <a:r>
              <a:rPr lang="en-AU" dirty="0"/>
              <a:t/>
            </a:r>
            <a:br>
              <a:rPr lang="en-AU" dirty="0"/>
            </a:br>
            <a:endParaRPr lang="en-AU" b="1" dirty="0"/>
          </a:p>
        </p:txBody>
      </p:sp>
    </p:spTree>
    <p:extLst>
      <p:ext uri="{BB962C8B-B14F-4D97-AF65-F5344CB8AC3E}">
        <p14:creationId xmlns:p14="http://schemas.microsoft.com/office/powerpoint/2010/main" val="2356019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owerPoint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 powerPoint presentation</Template>
  <TotalTime>2176</TotalTime>
  <Words>1721</Words>
  <Application>Microsoft Office PowerPoint</Application>
  <PresentationFormat>On-screen Show (4:3)</PresentationFormat>
  <Paragraphs>153</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blank powerPoint presentation</vt:lpstr>
      <vt:lpstr>Singapore</vt:lpstr>
      <vt:lpstr>About Singapore</vt:lpstr>
      <vt:lpstr>About Singapore’s population</vt:lpstr>
      <vt:lpstr>History</vt:lpstr>
      <vt:lpstr>PowerPoint Presentation</vt:lpstr>
      <vt:lpstr>PowerPoint Presentation</vt:lpstr>
      <vt:lpstr>How people communicate in Singapore (languages)</vt:lpstr>
      <vt:lpstr>PowerPoint Presentation</vt:lpstr>
      <vt:lpstr>   How people shelter, clothe and nourish  themselves in Singapore (food, clothes and homes).  </vt:lpstr>
      <vt:lpstr>PowerPoint Presentation</vt:lpstr>
      <vt:lpstr>How people make spiritual connections in Singapore (religion and beliefs) </vt:lpstr>
      <vt:lpstr>How people entertain and are entertained in Singapore (music, dance, art, sport)</vt:lpstr>
      <vt:lpstr>PowerPoint Presentation</vt:lpstr>
      <vt:lpstr>PowerPoint Presentation</vt:lpstr>
      <vt:lpstr>PowerPoint Presentation</vt:lpstr>
      <vt:lpstr>Attributions</vt:lpstr>
      <vt:lpstr>PowerPoint Presentation</vt:lpstr>
      <vt:lpstr>PowerPoint Presentation</vt:lpstr>
    </vt:vector>
  </TitlesOfParts>
  <Company>Queensland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SINGAPORE</dc:title>
  <dc:creator>TELFORD, Brendan</dc:creator>
  <cp:lastModifiedBy>SCHOFIELD, Helen</cp:lastModifiedBy>
  <cp:revision>197</cp:revision>
  <dcterms:created xsi:type="dcterms:W3CDTF">2014-05-14T04:42:29Z</dcterms:created>
  <dcterms:modified xsi:type="dcterms:W3CDTF">2014-08-26T00:27:34Z</dcterms:modified>
</cp:coreProperties>
</file>