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3" r:id="rId6"/>
    <p:sldId id="259" r:id="rId7"/>
    <p:sldId id="261" r:id="rId8"/>
    <p:sldId id="262" r:id="rId9"/>
    <p:sldId id="264" r:id="rId10"/>
    <p:sldId id="265" r:id="rId11"/>
    <p:sldId id="266" r:id="rId12"/>
    <p:sldId id="267" r:id="rId13"/>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13BC44C-C849-4654-9826-ADA6BBA2355F}" type="datetimeFigureOut">
              <a:rPr lang="en-US" smtClean="0"/>
              <a:pPr/>
              <a:t>8/26/2013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7F507F02-819D-417E-8BAA-C30814578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3BC44C-C849-4654-9826-ADA6BBA2355F}"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07F02-819D-417E-8BAA-C30814578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3BC44C-C849-4654-9826-ADA6BBA2355F}" type="datetimeFigureOut">
              <a:rPr lang="en-US" smtClean="0"/>
              <a:pPr/>
              <a:t>8/26/2013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507F02-819D-417E-8BAA-C30814578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C13BC44C-C849-4654-9826-ADA6BBA2355F}" type="datetimeFigureOut">
              <a:rPr lang="en-US" smtClean="0"/>
              <a:pPr/>
              <a:t>8/26/2013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7F507F02-819D-417E-8BAA-C30814578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13BC44C-C849-4654-9826-ADA6BBA2355F}" type="datetimeFigureOut">
              <a:rPr lang="en-US" smtClean="0"/>
              <a:pPr/>
              <a:t>8/26/2013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7F507F02-819D-417E-8BAA-C3081457812F}"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13BC44C-C849-4654-9826-ADA6BBA2355F}" type="datetimeFigureOut">
              <a:rPr lang="en-US" smtClean="0"/>
              <a:pPr/>
              <a:t>8/26/2013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7F507F02-819D-417E-8BAA-C30814578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13BC44C-C849-4654-9826-ADA6BBA2355F}" type="datetimeFigureOut">
              <a:rPr lang="en-US" smtClean="0"/>
              <a:pPr/>
              <a:t>8/26/2013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7F507F02-819D-417E-8BAA-C30814578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3BC44C-C849-4654-9826-ADA6BBA2355F}" type="datetimeFigureOut">
              <a:rPr lang="en-US" smtClean="0"/>
              <a:pPr/>
              <a:t>8/26/2013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507F02-819D-417E-8BAA-C30814578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13BC44C-C849-4654-9826-ADA6BBA2355F}" type="datetimeFigureOut">
              <a:rPr lang="en-US" smtClean="0"/>
              <a:pPr/>
              <a:t>8/26/2013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7F507F02-819D-417E-8BAA-C30814578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13BC44C-C849-4654-9826-ADA6BBA2355F}" type="datetimeFigureOut">
              <a:rPr lang="en-US" smtClean="0"/>
              <a:pPr/>
              <a:t>8/26/2013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7F507F02-819D-417E-8BAA-C30814578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13BC44C-C849-4654-9826-ADA6BBA2355F}" type="datetimeFigureOut">
              <a:rPr lang="en-US" smtClean="0"/>
              <a:pPr/>
              <a:t>8/26/2013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7F507F02-819D-417E-8BAA-C3081457812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13BC44C-C849-4654-9826-ADA6BBA2355F}" type="datetimeFigureOut">
              <a:rPr lang="en-US" smtClean="0"/>
              <a:pPr/>
              <a:t>8/26/2013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7F507F02-819D-417E-8BAA-C3081457812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ted.com/talks/john_mcwhorter_txtng_is_killing_language_jk.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IGCSE Global Perspectives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old is Language</a:t>
            </a:r>
            <a:endParaRPr lang="en-US" dirty="0"/>
          </a:p>
        </p:txBody>
      </p:sp>
      <p:sp>
        <p:nvSpPr>
          <p:cNvPr id="6" name="Content Placeholder 5"/>
          <p:cNvSpPr>
            <a:spLocks noGrp="1"/>
          </p:cNvSpPr>
          <p:nvPr>
            <p:ph idx="1"/>
          </p:nvPr>
        </p:nvSpPr>
        <p:spPr/>
        <p:txBody>
          <a:bodyPr/>
          <a:lstStyle/>
          <a:p>
            <a:r>
              <a:rPr lang="en-US" dirty="0" smtClean="0"/>
              <a:t>According to an evolutionary biologist, the human mouth attained it’s modern form between about 80 and 50 thousand years ago, and this allowed our ancestors to make the full range of sounds used in languages. These dates also fit with some estimates of when first language emerged.</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How language changes.</a:t>
            </a:r>
            <a:endParaRPr lang="en-US" dirty="0"/>
          </a:p>
        </p:txBody>
      </p:sp>
      <p:sp>
        <p:nvSpPr>
          <p:cNvPr id="6" name="Content Placeholder 5"/>
          <p:cNvSpPr>
            <a:spLocks noGrp="1"/>
          </p:cNvSpPr>
          <p:nvPr>
            <p:ph idx="1"/>
          </p:nvPr>
        </p:nvSpPr>
        <p:spPr/>
        <p:txBody>
          <a:bodyPr>
            <a:normAutofit fontScale="85000" lnSpcReduction="20000"/>
          </a:bodyPr>
          <a:lstStyle/>
          <a:p>
            <a:r>
              <a:rPr lang="en-US" dirty="0" smtClean="0"/>
              <a:t>.First of all, you have to know that all the languages in this world originated in a single language. That is what linguists all over the world consider. Two very similar languages are related. The first stage is when the mother- language develops so much that it is spoken by many people in a large area. Then the words change their basic meanings and their form and this change does not depend by the people speaking the language. This change takes a long time, hundreds of years may be...A language is like a human being , it develops, grows and dies when it is not useful.</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Texting and Language</a:t>
            </a:r>
            <a:endParaRPr lang="en-US" dirty="0"/>
          </a:p>
        </p:txBody>
      </p:sp>
      <p:sp>
        <p:nvSpPr>
          <p:cNvPr id="3" name="Content Placeholder 2"/>
          <p:cNvSpPr>
            <a:spLocks noGrp="1"/>
          </p:cNvSpPr>
          <p:nvPr>
            <p:ph idx="1"/>
          </p:nvPr>
        </p:nvSpPr>
        <p:spPr/>
        <p:txBody>
          <a:bodyPr/>
          <a:lstStyle/>
          <a:p>
            <a:pPr>
              <a:buNone/>
            </a:pPr>
            <a:r>
              <a:rPr lang="en-US" dirty="0" smtClean="0">
                <a:hlinkClick r:id="rId2"/>
              </a:rPr>
              <a:t>Texting and Language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 1: Language and Communication</a:t>
            </a:r>
            <a:endParaRPr lang="en-US" dirty="0"/>
          </a:p>
        </p:txBody>
      </p:sp>
      <p:sp>
        <p:nvSpPr>
          <p:cNvPr id="3" name="Content Placeholder 2"/>
          <p:cNvSpPr>
            <a:spLocks noGrp="1"/>
          </p:cNvSpPr>
          <p:nvPr>
            <p:ph idx="1"/>
          </p:nvPr>
        </p:nvSpPr>
        <p:spPr/>
        <p:txBody>
          <a:bodyPr/>
          <a:lstStyle/>
          <a:p>
            <a:r>
              <a:rPr lang="en-US" dirty="0" smtClean="0"/>
              <a:t>Lets get the juices flowing.</a:t>
            </a:r>
          </a:p>
          <a:p>
            <a:r>
              <a:rPr lang="en-US" dirty="0" smtClean="0"/>
              <a:t>How do you define Language?</a:t>
            </a:r>
          </a:p>
          <a:p>
            <a:r>
              <a:rPr lang="en-US" dirty="0" smtClean="0"/>
              <a:t>How do you define communication?</a:t>
            </a:r>
          </a:p>
          <a:p>
            <a:r>
              <a:rPr lang="en-US" dirty="0" smtClean="0"/>
              <a:t>How are they the same and how are they different?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ways in which we communicate?</a:t>
            </a:r>
            <a:endParaRPr lang="en-US" dirty="0"/>
          </a:p>
        </p:txBody>
      </p:sp>
      <p:sp>
        <p:nvSpPr>
          <p:cNvPr id="3" name="Content Placeholder 2"/>
          <p:cNvSpPr>
            <a:spLocks noGrp="1"/>
          </p:cNvSpPr>
          <p:nvPr>
            <p:ph idx="1"/>
          </p:nvPr>
        </p:nvSpPr>
        <p:spPr/>
        <p:txBody>
          <a:bodyPr>
            <a:normAutofit/>
          </a:bodyPr>
          <a:lstStyle/>
          <a:p>
            <a:r>
              <a:rPr lang="en-US" dirty="0" smtClean="0"/>
              <a:t>1.</a:t>
            </a:r>
          </a:p>
          <a:p>
            <a:r>
              <a:rPr lang="en-US" dirty="0" smtClean="0"/>
              <a:t>2.</a:t>
            </a:r>
          </a:p>
          <a:p>
            <a:r>
              <a:rPr lang="en-US" dirty="0" smtClean="0"/>
              <a:t>3.</a:t>
            </a:r>
          </a:p>
          <a:p>
            <a:r>
              <a:rPr lang="en-US" dirty="0" smtClean="0"/>
              <a:t>4.</a:t>
            </a:r>
          </a:p>
          <a:p>
            <a:r>
              <a:rPr lang="en-US" dirty="0" smtClean="0"/>
              <a:t>5.</a:t>
            </a:r>
          </a:p>
          <a:p>
            <a:r>
              <a:rPr lang="en-US" dirty="0" smtClean="0"/>
              <a:t>6.</a:t>
            </a:r>
          </a:p>
          <a:p>
            <a:r>
              <a:rPr lang="en-US" dirty="0" smtClean="0"/>
              <a:t>7.</a:t>
            </a:r>
          </a:p>
          <a:p>
            <a:r>
              <a:rPr lang="en-US" dirty="0" smtClean="0"/>
              <a:t>8.</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 Independent: A British Paper</a:t>
            </a:r>
            <a:endParaRPr lang="en-US" dirty="0"/>
          </a:p>
        </p:txBody>
      </p:sp>
      <p:sp>
        <p:nvSpPr>
          <p:cNvPr id="3" name="Content Placeholder 2"/>
          <p:cNvSpPr>
            <a:spLocks noGrp="1"/>
          </p:cNvSpPr>
          <p:nvPr>
            <p:ph idx="1"/>
          </p:nvPr>
        </p:nvSpPr>
        <p:spPr/>
        <p:txBody>
          <a:bodyPr/>
          <a:lstStyle/>
          <a:p>
            <a:r>
              <a:rPr lang="en-US" dirty="0" smtClean="0"/>
              <a:t>The British Newspaper surveys that the top forms of communication are as follows:</a:t>
            </a:r>
          </a:p>
          <a:p>
            <a:r>
              <a:rPr lang="en-US" dirty="0" smtClean="0"/>
              <a:t>1. Texting</a:t>
            </a:r>
          </a:p>
          <a:p>
            <a:r>
              <a:rPr lang="en-US" dirty="0" smtClean="0"/>
              <a:t>2. talking on the phone</a:t>
            </a:r>
          </a:p>
          <a:p>
            <a:r>
              <a:rPr lang="en-US" dirty="0" smtClean="0"/>
              <a:t>3. Face to face conversations</a:t>
            </a:r>
          </a:p>
          <a:p>
            <a:r>
              <a:rPr lang="en-US" dirty="0" smtClean="0"/>
              <a:t>4. social networking</a:t>
            </a:r>
          </a:p>
          <a:p>
            <a:r>
              <a:rPr lang="en-US" dirty="0" smtClean="0"/>
              <a:t>5. Use of mail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Communication</a:t>
            </a:r>
            <a:endParaRPr lang="en-US" dirty="0"/>
          </a:p>
        </p:txBody>
      </p:sp>
      <p:sp>
        <p:nvSpPr>
          <p:cNvPr id="3" name="Content Placeholder 2"/>
          <p:cNvSpPr>
            <a:spLocks noGrp="1"/>
          </p:cNvSpPr>
          <p:nvPr>
            <p:ph idx="1"/>
          </p:nvPr>
        </p:nvSpPr>
        <p:spPr/>
        <p:txBody>
          <a:bodyPr>
            <a:normAutofit fontScale="92500" lnSpcReduction="10000"/>
          </a:bodyPr>
          <a:lstStyle/>
          <a:p>
            <a:r>
              <a:rPr lang="en-US" b="1" u="sng" dirty="0" smtClean="0">
                <a:solidFill>
                  <a:schemeClr val="bg1"/>
                </a:solidFill>
              </a:rPr>
              <a:t>Communication</a:t>
            </a:r>
            <a:r>
              <a:rPr lang="en-US" dirty="0" smtClean="0">
                <a:solidFill>
                  <a:schemeClr val="bg1"/>
                </a:solidFill>
              </a:rPr>
              <a:t> is the process of sending information to oneself or another entity, usually via a language. Specialized fields focus on various aspects of communication, and include Mass communication, Communication studies, Organizational Communication, Sociolinguistics, Conversation analysis, Cognitive linguistics, </a:t>
            </a:r>
            <a:r>
              <a:rPr lang="en-US" dirty="0" err="1" smtClean="0">
                <a:solidFill>
                  <a:schemeClr val="bg1"/>
                </a:solidFill>
              </a:rPr>
              <a:t>Linguistics,Pragmatics</a:t>
            </a:r>
            <a:r>
              <a:rPr lang="en-US" dirty="0" smtClean="0">
                <a:solidFill>
                  <a:schemeClr val="bg1"/>
                </a:solidFill>
              </a:rPr>
              <a:t>, Semiotics, and Discourse analysis.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Languages of the world</a:t>
            </a:r>
            <a:endParaRPr lang="en-US" dirty="0"/>
          </a:p>
        </p:txBody>
      </p:sp>
      <p:sp>
        <p:nvSpPr>
          <p:cNvPr id="3" name="Content Placeholder 2"/>
          <p:cNvSpPr>
            <a:spLocks noGrp="1"/>
          </p:cNvSpPr>
          <p:nvPr>
            <p:ph idx="1"/>
          </p:nvPr>
        </p:nvSpPr>
        <p:spPr/>
        <p:txBody>
          <a:bodyPr/>
          <a:lstStyle/>
          <a:p>
            <a:r>
              <a:rPr lang="en-US" dirty="0" smtClean="0"/>
              <a:t>What are the top 5 languages spoken in the world? Take a guess.</a:t>
            </a:r>
          </a:p>
          <a:p>
            <a:r>
              <a:rPr lang="en-US" dirty="0" smtClean="0"/>
              <a:t>1.</a:t>
            </a:r>
          </a:p>
          <a:p>
            <a:r>
              <a:rPr lang="en-US" dirty="0" smtClean="0"/>
              <a:t>2.</a:t>
            </a:r>
          </a:p>
          <a:p>
            <a:r>
              <a:rPr lang="en-US" dirty="0" smtClean="0"/>
              <a:t>3.</a:t>
            </a:r>
          </a:p>
          <a:p>
            <a:r>
              <a:rPr lang="en-US" dirty="0" smtClean="0"/>
              <a:t>4.</a:t>
            </a:r>
          </a:p>
          <a:p>
            <a:r>
              <a:rPr lang="en-US" dirty="0" smtClean="0"/>
              <a:t>5.</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Most Common Languages Spoken Around the World</a:t>
            </a:r>
            <a:endParaRPr lang="en-US" dirty="0"/>
          </a:p>
        </p:txBody>
      </p:sp>
      <p:sp>
        <p:nvSpPr>
          <p:cNvPr id="3" name="Content Placeholder 2"/>
          <p:cNvSpPr>
            <a:spLocks noGrp="1"/>
          </p:cNvSpPr>
          <p:nvPr>
            <p:ph idx="1"/>
          </p:nvPr>
        </p:nvSpPr>
        <p:spPr/>
        <p:txBody>
          <a:bodyPr/>
          <a:lstStyle/>
          <a:p>
            <a:r>
              <a:rPr lang="en-US" dirty="0" smtClean="0"/>
              <a:t>1. Mandarin</a:t>
            </a:r>
          </a:p>
          <a:p>
            <a:r>
              <a:rPr lang="en-US" dirty="0" smtClean="0"/>
              <a:t>2. English</a:t>
            </a:r>
          </a:p>
          <a:p>
            <a:r>
              <a:rPr lang="en-US" dirty="0" smtClean="0"/>
              <a:t>3. Hindustani</a:t>
            </a:r>
          </a:p>
          <a:p>
            <a:r>
              <a:rPr lang="en-US" dirty="0" smtClean="0"/>
              <a:t>4. Spanish</a:t>
            </a:r>
          </a:p>
          <a:p>
            <a:r>
              <a:rPr lang="en-US" dirty="0" smtClean="0"/>
              <a:t>5. Russian</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of Language</a:t>
            </a:r>
            <a:endParaRPr lang="en-US" dirty="0"/>
          </a:p>
        </p:txBody>
      </p:sp>
      <p:sp>
        <p:nvSpPr>
          <p:cNvPr id="3" name="Content Placeholder 2"/>
          <p:cNvSpPr>
            <a:spLocks noGrp="1"/>
          </p:cNvSpPr>
          <p:nvPr>
            <p:ph idx="1"/>
          </p:nvPr>
        </p:nvSpPr>
        <p:spPr/>
        <p:txBody>
          <a:bodyPr/>
          <a:lstStyle/>
          <a:p>
            <a:r>
              <a:rPr lang="en-US" dirty="0" smtClean="0">
                <a:solidFill>
                  <a:schemeClr val="bg1"/>
                </a:solidFill>
              </a:rPr>
              <a:t>A </a:t>
            </a:r>
            <a:r>
              <a:rPr lang="en-US" b="1" u="sng" dirty="0" smtClean="0">
                <a:solidFill>
                  <a:schemeClr val="bg1"/>
                </a:solidFill>
              </a:rPr>
              <a:t>language</a:t>
            </a:r>
            <a:r>
              <a:rPr lang="en-US" dirty="0" smtClean="0">
                <a:solidFill>
                  <a:schemeClr val="bg1"/>
                </a:solidFill>
              </a:rPr>
              <a:t> is a system of symbols, generally known as lexemes and the grammars (rules) by which they are manipulated. The word </a:t>
            </a:r>
            <a:r>
              <a:rPr lang="en-US" i="1" dirty="0" smtClean="0">
                <a:solidFill>
                  <a:schemeClr val="bg1"/>
                </a:solidFill>
              </a:rPr>
              <a:t>language</a:t>
            </a:r>
            <a:r>
              <a:rPr lang="en-US" dirty="0" smtClean="0">
                <a:solidFill>
                  <a:schemeClr val="bg1"/>
                </a:solidFill>
              </a:rPr>
              <a:t> is also used to refer to the whole phenomenon of language, </a:t>
            </a:r>
            <a:r>
              <a:rPr lang="en-US" i="1" dirty="0" smtClean="0">
                <a:solidFill>
                  <a:schemeClr val="bg1"/>
                </a:solidFill>
              </a:rPr>
              <a:t>i.e.</a:t>
            </a:r>
            <a:r>
              <a:rPr lang="en-US" dirty="0" smtClean="0">
                <a:solidFill>
                  <a:schemeClr val="bg1"/>
                </a:solidFill>
              </a:rPr>
              <a:t>, the common properties of languages. Language is commonly used for communication, though it has other uses.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are communication and Language the same/ different</a:t>
            </a:r>
            <a:endParaRPr lang="en-US" dirty="0"/>
          </a:p>
        </p:txBody>
      </p:sp>
      <p:sp>
        <p:nvSpPr>
          <p:cNvPr id="4" name="Content Placeholder 3"/>
          <p:cNvSpPr>
            <a:spLocks noGrp="1"/>
          </p:cNvSpPr>
          <p:nvPr>
            <p:ph sz="half" idx="1"/>
          </p:nvPr>
        </p:nvSpPr>
        <p:spPr/>
        <p:txBody>
          <a:bodyPr>
            <a:normAutofit lnSpcReduction="10000"/>
          </a:bodyPr>
          <a:lstStyle/>
          <a:p>
            <a:r>
              <a:rPr lang="en-US" dirty="0" smtClean="0"/>
              <a:t>Same</a:t>
            </a:r>
          </a:p>
          <a:p>
            <a:r>
              <a:rPr lang="en-US" dirty="0" smtClean="0"/>
              <a:t>Can talk to people through communication or language</a:t>
            </a:r>
          </a:p>
          <a:p>
            <a:r>
              <a:rPr lang="en-US" dirty="0" smtClean="0"/>
              <a:t>Read</a:t>
            </a:r>
          </a:p>
          <a:p>
            <a:r>
              <a:rPr lang="en-US" dirty="0" err="1" smtClean="0"/>
              <a:t>Comm</a:t>
            </a:r>
            <a:r>
              <a:rPr lang="en-US" dirty="0" smtClean="0"/>
              <a:t> and </a:t>
            </a:r>
            <a:r>
              <a:rPr lang="en-US" dirty="0" err="1" smtClean="0"/>
              <a:t>lang</a:t>
            </a:r>
            <a:r>
              <a:rPr lang="en-US" dirty="0" smtClean="0"/>
              <a:t> both have to do with speaking</a:t>
            </a:r>
            <a:endParaRPr lang="en-US" dirty="0"/>
          </a:p>
        </p:txBody>
      </p:sp>
      <p:sp>
        <p:nvSpPr>
          <p:cNvPr id="5" name="Content Placeholder 4"/>
          <p:cNvSpPr>
            <a:spLocks noGrp="1"/>
          </p:cNvSpPr>
          <p:nvPr>
            <p:ph sz="half" idx="2"/>
          </p:nvPr>
        </p:nvSpPr>
        <p:spPr/>
        <p:txBody>
          <a:bodyPr>
            <a:normAutofit lnSpcReduction="10000"/>
          </a:bodyPr>
          <a:lstStyle/>
          <a:p>
            <a:r>
              <a:rPr lang="en-US" dirty="0" smtClean="0"/>
              <a:t>Different</a:t>
            </a:r>
          </a:p>
          <a:p>
            <a:r>
              <a:rPr lang="en-US" dirty="0" smtClean="0"/>
              <a:t>Language needs grammar, communication doesn’t</a:t>
            </a:r>
          </a:p>
          <a:p>
            <a:r>
              <a:rPr lang="en-US" dirty="0" smtClean="0"/>
              <a:t>Language in alphabets and </a:t>
            </a:r>
            <a:r>
              <a:rPr lang="en-US" dirty="0" smtClean="0"/>
              <a:t>words</a:t>
            </a:r>
          </a:p>
          <a:p>
            <a:r>
              <a:rPr lang="en-US" dirty="0" err="1" smtClean="0"/>
              <a:t>Comm</a:t>
            </a:r>
            <a:r>
              <a:rPr lang="en-US" dirty="0" smtClean="0"/>
              <a:t>-simple words</a:t>
            </a:r>
          </a:p>
          <a:p>
            <a:r>
              <a:rPr lang="en-US" dirty="0" smtClean="0"/>
              <a:t>Language uses more difficult words </a:t>
            </a:r>
            <a:r>
              <a:rPr lang="en-US" smtClean="0"/>
              <a:t>and symbols</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IGCSE Global Perspectives&amp;quot;&quot;/&gt;&lt;property id=&quot;20307&quot; value=&quot;256&quot;/&gt;&lt;/object&gt;&lt;object type=&quot;3&quot; unique_id=&quot;10005&quot;&gt;&lt;property id=&quot;20148&quot; value=&quot;5&quot;/&gt;&lt;property id=&quot;20300&quot; value=&quot;Slide 2 - &amp;quot;Topic 1: Language and Communication&amp;quot;&quot;/&gt;&lt;property id=&quot;20307&quot; value=&quot;257&quot;/&gt;&lt;/object&gt;&lt;object type=&quot;3&quot; unique_id=&quot;10006&quot;&gt;&lt;property id=&quot;20148&quot; value=&quot;5&quot;/&gt;&lt;property id=&quot;20300&quot; value=&quot;Slide 3 - &amp;quot;What are some ways in which we communicate?&amp;quot;&quot;/&gt;&lt;property id=&quot;20307&quot; value=&quot;258&quot;/&gt;&lt;/object&gt;&lt;object type=&quot;3&quot; unique_id=&quot;10007&quot;&gt;&lt;property id=&quot;20148&quot; value=&quot;5&quot;/&gt;&lt;property id=&quot;20300&quot; value=&quot;Slide 4 - &amp;quot;The Independent: A British Paper&amp;quot;&quot;/&gt;&lt;property id=&quot;20307&quot; value=&quot;260&quot;/&gt;&lt;/object&gt;&lt;object type=&quot;3&quot; unique_id=&quot;10008&quot;&gt;&lt;property id=&quot;20148&quot; value=&quot;5&quot;/&gt;&lt;property id=&quot;20300&quot; value=&quot;Slide 6 - &amp;quot;Languages of the world&amp;quot;&quot;/&gt;&lt;property id=&quot;20307&quot; value=&quot;259&quot;/&gt;&lt;/object&gt;&lt;object type=&quot;3&quot; unique_id=&quot;10037&quot;&gt;&lt;property id=&quot;20148&quot; value=&quot;5&quot;/&gt;&lt;property id=&quot;20300&quot; value=&quot;Slide 7 - &amp;quot;The Most Common Languages Spoken Around the World&amp;quot;&quot;/&gt;&lt;property id=&quot;20307&quot; value=&quot;261&quot;/&gt;&lt;/object&gt;&lt;object type=&quot;3&quot; unique_id=&quot;10070&quot;&gt;&lt;property id=&quot;20148&quot; value=&quot;5&quot;/&gt;&lt;property id=&quot;20300&quot; value=&quot;Slide 5 - &amp;quot;Definition of Communication&amp;quot;&quot;/&gt;&lt;property id=&quot;20307&quot; value=&quot;263&quot;/&gt;&lt;/object&gt;&lt;object type=&quot;3&quot; unique_id=&quot;10071&quot;&gt;&lt;property id=&quot;20148&quot; value=&quot;5&quot;/&gt;&lt;property id=&quot;20300&quot; value=&quot;Slide 8 - &amp;quot;Definition of Language&amp;quot;&quot;/&gt;&lt;property id=&quot;20307&quot; value=&quot;262&quot;/&gt;&lt;/object&gt;&lt;object type=&quot;3&quot; unique_id=&quot;10162&quot;&gt;&lt;property id=&quot;20148&quot; value=&quot;5&quot;/&gt;&lt;property id=&quot;20300&quot; value=&quot;Slide 9 - &amp;quot;How are communication and Language the same/ different&amp;quot;&quot;/&gt;&lt;property id=&quot;20307&quot; value=&quot;264&quot;/&gt;&lt;/object&gt;&lt;object type=&quot;3&quot; unique_id=&quot;10185&quot;&gt;&lt;property id=&quot;20148&quot; value=&quot;5&quot;/&gt;&lt;property id=&quot;20300&quot; value=&quot;Slide 10 - &amp;quot;How old is Language&amp;quot;&quot;/&gt;&lt;property id=&quot;20307&quot; value=&quot;265&quot;/&gt;&lt;/object&gt;&lt;object type=&quot;3&quot; unique_id=&quot;10186&quot;&gt;&lt;property id=&quot;20148&quot; value=&quot;5&quot;/&gt;&lt;property id=&quot;20300&quot; value=&quot;Slide 11 - &amp;quot;How language changes.&amp;quot;&quot;/&gt;&lt;property id=&quot;20307&quot; value=&quot;266&quot;/&gt;&lt;/object&gt;&lt;object type=&quot;3&quot; unique_id=&quot;10239&quot;&gt;&lt;property id=&quot;20148&quot; value=&quot;5&quot;/&gt;&lt;property id=&quot;20300&quot; value=&quot;Slide 12 - &amp;quot;Texting and Language&amp;quot;&quot;/&gt;&lt;property id=&quot;20307&quot; value=&quot;267&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196</TotalTime>
  <Words>399</Words>
  <Application>Microsoft Office PowerPoint</Application>
  <PresentationFormat>On-screen Show (4:3)</PresentationFormat>
  <Paragraphs>55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IGCSE Global Perspectives</vt:lpstr>
      <vt:lpstr>Topic 1: Language and Communication</vt:lpstr>
      <vt:lpstr>What are some ways in which we communicate?</vt:lpstr>
      <vt:lpstr>The Independent: A British Paper</vt:lpstr>
      <vt:lpstr>Definition of Communication</vt:lpstr>
      <vt:lpstr>Languages of the world</vt:lpstr>
      <vt:lpstr>The Most Common Languages Spoken Around the World</vt:lpstr>
      <vt:lpstr>Definition of Language</vt:lpstr>
      <vt:lpstr>How are communication and Language the same/ different</vt:lpstr>
      <vt:lpstr>How old is Language</vt:lpstr>
      <vt:lpstr>How language changes.</vt:lpstr>
      <vt:lpstr>Texting and Language</vt:lpstr>
    </vt:vector>
  </TitlesOfParts>
  <Company>Tel: 0905. 121 230</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IGCSE Global Perspetives</dc:title>
  <dc:creator>Student</dc:creator>
  <cp:lastModifiedBy>Teachers</cp:lastModifiedBy>
  <cp:revision>16</cp:revision>
  <dcterms:created xsi:type="dcterms:W3CDTF">2013-08-19T09:00:02Z</dcterms:created>
  <dcterms:modified xsi:type="dcterms:W3CDTF">2013-08-26T02:48:49Z</dcterms:modified>
</cp:coreProperties>
</file>